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551" autoAdjust="0"/>
  </p:normalViewPr>
  <p:slideViewPr>
    <p:cSldViewPr>
      <p:cViewPr>
        <p:scale>
          <a:sx n="66" d="100"/>
          <a:sy n="66" d="100"/>
        </p:scale>
        <p:origin x="-850" y="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DF5B51-A12B-42F7-90D6-4BF26397BA9E}" type="datetimeFigureOut">
              <a:rPr lang="en-US" smtClean="0"/>
              <a:pPr/>
              <a:t>01/09/2013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BA5D4C-91E6-41C5-A09E-DCB6BF30955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6553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BA5D4C-91E6-41C5-A09E-DCB6BF30955E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04629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BA5D4C-91E6-41C5-A09E-DCB6BF30955E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8785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BA5D4C-91E6-41C5-A09E-DCB6BF30955E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2071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BA5D4C-91E6-41C5-A09E-DCB6BF30955E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50199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BA5D4C-91E6-41C5-A09E-DCB6BF30955E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265250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BA5D4C-91E6-41C5-A09E-DCB6BF30955E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1850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16769-C0B8-4B93-8012-B0F555F99732}" type="datetimeFigureOut">
              <a:rPr lang="en-US" smtClean="0"/>
              <a:pPr/>
              <a:t>01/09/2013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5C4C0-0DA4-4947-910A-66DF1470D4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16769-C0B8-4B93-8012-B0F555F99732}" type="datetimeFigureOut">
              <a:rPr lang="en-US" smtClean="0"/>
              <a:pPr/>
              <a:t>01/09/2013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5C4C0-0DA4-4947-910A-66DF1470D4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16769-C0B8-4B93-8012-B0F555F99732}" type="datetimeFigureOut">
              <a:rPr lang="en-US" smtClean="0"/>
              <a:pPr/>
              <a:t>01/09/2013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5C4C0-0DA4-4947-910A-66DF1470D4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16769-C0B8-4B93-8012-B0F555F99732}" type="datetimeFigureOut">
              <a:rPr lang="en-US" smtClean="0"/>
              <a:pPr/>
              <a:t>01/09/2013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5C4C0-0DA4-4947-910A-66DF1470D4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16769-C0B8-4B93-8012-B0F555F99732}" type="datetimeFigureOut">
              <a:rPr lang="en-US" smtClean="0"/>
              <a:pPr/>
              <a:t>01/09/2013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5C4C0-0DA4-4947-910A-66DF1470D4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16769-C0B8-4B93-8012-B0F555F99732}" type="datetimeFigureOut">
              <a:rPr lang="en-US" smtClean="0"/>
              <a:pPr/>
              <a:t>01/09/2013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5C4C0-0DA4-4947-910A-66DF1470D4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16769-C0B8-4B93-8012-B0F555F99732}" type="datetimeFigureOut">
              <a:rPr lang="en-US" smtClean="0"/>
              <a:pPr/>
              <a:t>01/09/2013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5C4C0-0DA4-4947-910A-66DF1470D4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16769-C0B8-4B93-8012-B0F555F99732}" type="datetimeFigureOut">
              <a:rPr lang="en-US" smtClean="0"/>
              <a:pPr/>
              <a:t>01/09/2013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5C4C0-0DA4-4947-910A-66DF1470D4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16769-C0B8-4B93-8012-B0F555F99732}" type="datetimeFigureOut">
              <a:rPr lang="en-US" smtClean="0"/>
              <a:pPr/>
              <a:t>01/09/2013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5C4C0-0DA4-4947-910A-66DF1470D4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16769-C0B8-4B93-8012-B0F555F99732}" type="datetimeFigureOut">
              <a:rPr lang="en-US" smtClean="0"/>
              <a:pPr/>
              <a:t>01/09/2013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5C4C0-0DA4-4947-910A-66DF1470D4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16769-C0B8-4B93-8012-B0F555F99732}" type="datetimeFigureOut">
              <a:rPr lang="en-US" smtClean="0"/>
              <a:pPr/>
              <a:t>01/09/2013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5C4C0-0DA4-4947-910A-66DF1470D4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016769-C0B8-4B93-8012-B0F555F99732}" type="datetimeFigureOut">
              <a:rPr lang="en-US" smtClean="0"/>
              <a:pPr/>
              <a:t>01/09/2013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65C4C0-0DA4-4947-910A-66DF1470D44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Biopsychology in the Workplace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Module from SIOP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8562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Biopsychology at Work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81600"/>
          </a:xfrm>
        </p:spPr>
        <p:txBody>
          <a:bodyPr>
            <a:normAutofit/>
          </a:bodyPr>
          <a:lstStyle/>
          <a:p>
            <a:r>
              <a:rPr lang="en-US" b="1" dirty="0" smtClean="0"/>
              <a:t>Biopsychology</a:t>
            </a:r>
            <a:r>
              <a:rPr lang="en-US" dirty="0" smtClean="0"/>
              <a:t> is a subfield </a:t>
            </a:r>
            <a:r>
              <a:rPr lang="en-US" dirty="0"/>
              <a:t>of psychology that emphasizes the integration of human biology and psychology (body and mind together</a:t>
            </a:r>
            <a:r>
              <a:rPr lang="en-US" dirty="0" smtClean="0"/>
              <a:t>).</a:t>
            </a:r>
          </a:p>
          <a:p>
            <a:endParaRPr lang="en-US" dirty="0" smtClean="0"/>
          </a:p>
          <a:p>
            <a:r>
              <a:rPr lang="en-US" dirty="0" smtClean="0"/>
              <a:t>This means considering:</a:t>
            </a:r>
          </a:p>
          <a:p>
            <a:pPr lvl="1"/>
            <a:r>
              <a:rPr lang="en-US" dirty="0" smtClean="0"/>
              <a:t>How the body functions physiologically and neurologically</a:t>
            </a:r>
          </a:p>
          <a:p>
            <a:pPr lvl="1"/>
            <a:r>
              <a:rPr lang="en-US" dirty="0" smtClean="0"/>
              <a:t>How our mind and body operate together in sensation and perception, and responding to stimuli in the world around 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9407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Why Relevant in the Workplace?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816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Workers are human beings </a:t>
            </a:r>
            <a:r>
              <a:rPr lang="en-US" dirty="0" smtClean="0"/>
              <a:t>and therefore also biological organisms </a:t>
            </a:r>
          </a:p>
          <a:p>
            <a:r>
              <a:rPr lang="en-US" dirty="0" smtClean="0"/>
              <a:t>We all </a:t>
            </a:r>
            <a:r>
              <a:rPr lang="en-US" dirty="0"/>
              <a:t>have complex brains and central nervous systems, which </a:t>
            </a:r>
            <a:r>
              <a:rPr lang="en-US" dirty="0" smtClean="0"/>
              <a:t>enable and complicate our day-to-day functioning: </a:t>
            </a:r>
          </a:p>
          <a:p>
            <a:pPr lvl="1"/>
            <a:r>
              <a:rPr lang="en-US" dirty="0" smtClean="0"/>
              <a:t>Biologically </a:t>
            </a:r>
            <a:r>
              <a:rPr lang="en-US" dirty="0"/>
              <a:t>we may be able to explain body mechanisms that are associated with reward, pleasure, pain, memory, </a:t>
            </a:r>
            <a:r>
              <a:rPr lang="en-US" dirty="0" smtClean="0"/>
              <a:t>etc.</a:t>
            </a:r>
          </a:p>
          <a:p>
            <a:pPr lvl="1"/>
            <a:r>
              <a:rPr lang="en-US" dirty="0" smtClean="0"/>
              <a:t>Other psychological aspects (e.g., personality) also likely factor into how we react to stimuli in our environments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8250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Practicing Biopsychology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2578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Expertise </a:t>
            </a:r>
            <a:r>
              <a:rPr lang="en-US" dirty="0"/>
              <a:t>in biopsychology requires specialized training that most I-O psychologists do not </a:t>
            </a:r>
            <a:r>
              <a:rPr lang="en-US" dirty="0" smtClean="0"/>
              <a:t>have.</a:t>
            </a:r>
          </a:p>
          <a:p>
            <a:pPr lvl="1"/>
            <a:r>
              <a:rPr lang="en-US" dirty="0" smtClean="0"/>
              <a:t>Most </a:t>
            </a:r>
            <a:r>
              <a:rPr lang="en-US" dirty="0"/>
              <a:t>good </a:t>
            </a:r>
            <a:r>
              <a:rPr lang="en-US" dirty="0" smtClean="0"/>
              <a:t>I-O graduate </a:t>
            </a:r>
            <a:r>
              <a:rPr lang="en-US" dirty="0"/>
              <a:t>programs </a:t>
            </a:r>
            <a:r>
              <a:rPr lang="en-US" dirty="0" smtClean="0"/>
              <a:t>do provide at least one course in biological processes associated with human functioning (part of licensure preparation) </a:t>
            </a:r>
          </a:p>
          <a:p>
            <a:endParaRPr lang="en-US" dirty="0" smtClean="0"/>
          </a:p>
          <a:p>
            <a:r>
              <a:rPr lang="en-US" dirty="0" smtClean="0"/>
              <a:t>It is also common to forge collaborations between I-O and neuropsychology or biology researchers when applying a </a:t>
            </a:r>
            <a:r>
              <a:rPr lang="en-US" dirty="0" err="1" smtClean="0"/>
              <a:t>biopsychological</a:t>
            </a:r>
            <a:r>
              <a:rPr lang="en-US" dirty="0" smtClean="0"/>
              <a:t> perspective to issues within work organizations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5073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Example Topics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81600"/>
          </a:xfrm>
        </p:spPr>
        <p:txBody>
          <a:bodyPr>
            <a:normAutofit/>
          </a:bodyPr>
          <a:lstStyle/>
          <a:p>
            <a:r>
              <a:rPr lang="en-US" dirty="0"/>
              <a:t>Some researchers/practitioners of I-O are more likely than others to need familiarity with </a:t>
            </a:r>
            <a:r>
              <a:rPr lang="en-US" dirty="0" err="1"/>
              <a:t>biopsychological</a:t>
            </a:r>
            <a:r>
              <a:rPr lang="en-US" dirty="0"/>
              <a:t> factors and issues, including: </a:t>
            </a:r>
            <a:endParaRPr lang="en-US" dirty="0" smtClean="0"/>
          </a:p>
          <a:p>
            <a:pPr lvl="1"/>
            <a:r>
              <a:rPr lang="en-US" dirty="0" smtClean="0"/>
              <a:t>Work-related stress and its effects on physical and psychological worker wellbeing</a:t>
            </a:r>
          </a:p>
          <a:p>
            <a:pPr lvl="1"/>
            <a:r>
              <a:rPr lang="en-US" dirty="0" smtClean="0"/>
              <a:t>Worker emotions</a:t>
            </a:r>
          </a:p>
          <a:p>
            <a:pPr lvl="1"/>
            <a:r>
              <a:rPr lang="en-US" dirty="0" smtClean="0"/>
              <a:t>Influence of work environment features on worker functioning</a:t>
            </a:r>
          </a:p>
          <a:p>
            <a:pPr lvl="1"/>
            <a:r>
              <a:rPr lang="en-US" dirty="0" smtClean="0"/>
              <a:t>Reward and motivation</a:t>
            </a:r>
          </a:p>
        </p:txBody>
      </p:sp>
    </p:spTree>
    <p:extLst>
      <p:ext uri="{BB962C8B-B14F-4D97-AF65-F5344CB8AC3E}">
        <p14:creationId xmlns:p14="http://schemas.microsoft.com/office/powerpoint/2010/main" val="4100555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Class Discussion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029200"/>
          </a:xfrm>
        </p:spPr>
        <p:txBody>
          <a:bodyPr>
            <a:normAutofit/>
          </a:bodyPr>
          <a:lstStyle/>
          <a:p>
            <a:r>
              <a:rPr lang="en-US" dirty="0"/>
              <a:t>Do you find yourself more interested in biology or psychology? Why?</a:t>
            </a:r>
          </a:p>
          <a:p>
            <a:r>
              <a:rPr lang="en-US" dirty="0" smtClean="0"/>
              <a:t>What are the benefits of integrating a biological and psychological perspective when examining human functioning within organizations?</a:t>
            </a:r>
          </a:p>
          <a:p>
            <a:r>
              <a:rPr lang="en-US" dirty="0" smtClean="0"/>
              <a:t>What types of applied psychology topics are likely to involve biological and psychological components?</a:t>
            </a:r>
          </a:p>
        </p:txBody>
      </p:sp>
    </p:spTree>
    <p:extLst>
      <p:ext uri="{BB962C8B-B14F-4D97-AF65-F5344CB8AC3E}">
        <p14:creationId xmlns:p14="http://schemas.microsoft.com/office/powerpoint/2010/main" val="3599083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For more information…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105400"/>
          </a:xfrm>
        </p:spPr>
        <p:txBody>
          <a:bodyPr>
            <a:normAutofit fontScale="92500" lnSpcReduction="20000"/>
          </a:bodyPr>
          <a:lstStyle/>
          <a:p>
            <a:pPr marL="347663" indent="-347663">
              <a:buNone/>
            </a:pPr>
            <a:r>
              <a:rPr lang="en-US" dirty="0"/>
              <a:t>Landsbergis, P</a:t>
            </a:r>
            <a:r>
              <a:rPr lang="en-US" dirty="0" smtClean="0"/>
              <a:t>. A., </a:t>
            </a:r>
            <a:r>
              <a:rPr lang="en-US" dirty="0" err="1"/>
              <a:t>Schnall</a:t>
            </a:r>
            <a:r>
              <a:rPr lang="en-US" dirty="0"/>
              <a:t>, P. L., </a:t>
            </a:r>
            <a:r>
              <a:rPr lang="en-US" dirty="0" err="1"/>
              <a:t>Belkić</a:t>
            </a:r>
            <a:r>
              <a:rPr lang="en-US" dirty="0"/>
              <a:t>, K. L., Baker, D., Schwartz, J., &amp; Pickering, T. G. (2001). Work stressors and cardiovascular disease. </a:t>
            </a:r>
            <a:r>
              <a:rPr lang="en-US" i="1" dirty="0" smtClean="0"/>
              <a:t>Work</a:t>
            </a:r>
            <a:r>
              <a:rPr lang="en-US" dirty="0" smtClean="0"/>
              <a:t>, </a:t>
            </a:r>
            <a:r>
              <a:rPr lang="en-US" i="1" dirty="0" smtClean="0"/>
              <a:t>17</a:t>
            </a:r>
            <a:r>
              <a:rPr lang="en-US" dirty="0" smtClean="0"/>
              <a:t>, </a:t>
            </a:r>
            <a:r>
              <a:rPr lang="en-US" dirty="0"/>
              <a:t>191-208</a:t>
            </a:r>
            <a:r>
              <a:rPr lang="en-US" dirty="0" smtClean="0"/>
              <a:t>.</a:t>
            </a:r>
          </a:p>
          <a:p>
            <a:pPr marL="347663" indent="-347663">
              <a:buNone/>
            </a:pPr>
            <a:r>
              <a:rPr lang="en-US" dirty="0" err="1" smtClean="0"/>
              <a:t>Muraven</a:t>
            </a:r>
            <a:r>
              <a:rPr lang="en-US" dirty="0"/>
              <a:t>, M., Tice, D. M., &amp; </a:t>
            </a:r>
            <a:r>
              <a:rPr lang="en-US" dirty="0" err="1"/>
              <a:t>Baumeister</a:t>
            </a:r>
            <a:r>
              <a:rPr lang="en-US" dirty="0"/>
              <a:t>, R. F. (1998). Self-control as limited resource: regulatory depletion patterns. </a:t>
            </a:r>
            <a:r>
              <a:rPr lang="en-US" i="1" dirty="0"/>
              <a:t>Journal of </a:t>
            </a:r>
            <a:r>
              <a:rPr lang="en-US" i="1" dirty="0" smtClean="0"/>
              <a:t>Personality </a:t>
            </a:r>
            <a:r>
              <a:rPr lang="en-US" i="1" dirty="0"/>
              <a:t>and </a:t>
            </a:r>
            <a:r>
              <a:rPr lang="en-US" i="1" dirty="0" smtClean="0"/>
              <a:t>Social Psychology</a:t>
            </a:r>
            <a:r>
              <a:rPr lang="en-US" dirty="0"/>
              <a:t>, </a:t>
            </a:r>
            <a:r>
              <a:rPr lang="en-US" i="1" dirty="0" smtClean="0"/>
              <a:t>74</a:t>
            </a:r>
            <a:r>
              <a:rPr lang="en-US" dirty="0" smtClean="0"/>
              <a:t>, 774-789</a:t>
            </a:r>
            <a:r>
              <a:rPr lang="en-US" dirty="0"/>
              <a:t>. </a:t>
            </a:r>
            <a:r>
              <a:rPr lang="en-US" dirty="0" smtClean="0"/>
              <a:t>doi:10.1037/0022-3514.74.3.774</a:t>
            </a:r>
          </a:p>
          <a:p>
            <a:pPr marL="347663" indent="-347663">
              <a:buNone/>
            </a:pPr>
            <a:r>
              <a:rPr lang="en-US" dirty="0" err="1"/>
              <a:t>Panksepp</a:t>
            </a:r>
            <a:r>
              <a:rPr lang="en-US" dirty="0"/>
              <a:t>, J. (1998). </a:t>
            </a:r>
            <a:r>
              <a:rPr lang="en-US" i="1" dirty="0"/>
              <a:t>Affective </a:t>
            </a:r>
            <a:r>
              <a:rPr lang="en-US" i="1" dirty="0" smtClean="0"/>
              <a:t>neuroscience</a:t>
            </a:r>
            <a:r>
              <a:rPr lang="en-US" i="1" dirty="0"/>
              <a:t>: The </a:t>
            </a:r>
            <a:r>
              <a:rPr lang="en-US" i="1" dirty="0" smtClean="0"/>
              <a:t>foundations </a:t>
            </a:r>
            <a:r>
              <a:rPr lang="en-US" i="1" dirty="0"/>
              <a:t>of </a:t>
            </a:r>
            <a:r>
              <a:rPr lang="en-US" i="1" dirty="0" smtClean="0"/>
              <a:t>human </a:t>
            </a:r>
            <a:r>
              <a:rPr lang="en-US" i="1" dirty="0"/>
              <a:t>and </a:t>
            </a:r>
            <a:r>
              <a:rPr lang="en-US" i="1" dirty="0" smtClean="0"/>
              <a:t>animal </a:t>
            </a:r>
            <a:r>
              <a:rPr lang="en-US" i="1" dirty="0"/>
              <a:t>e</a:t>
            </a:r>
            <a:r>
              <a:rPr lang="en-US" i="1" dirty="0" smtClean="0"/>
              <a:t>motions</a:t>
            </a:r>
            <a:r>
              <a:rPr lang="en-US" dirty="0" smtClean="0"/>
              <a:t>. </a:t>
            </a:r>
            <a:r>
              <a:rPr lang="en-US" dirty="0"/>
              <a:t>New </a:t>
            </a:r>
            <a:r>
              <a:rPr lang="en-US" dirty="0" smtClean="0"/>
              <a:t>York, NY: </a:t>
            </a:r>
            <a:r>
              <a:rPr lang="en-US" dirty="0"/>
              <a:t>Oxford University Press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3424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IOP modul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SIOP module</Template>
  <TotalTime>294</TotalTime>
  <Words>423</Words>
  <Application>Microsoft Office PowerPoint</Application>
  <PresentationFormat>On-screen Show (4:3)</PresentationFormat>
  <Paragraphs>38</Paragraphs>
  <Slides>7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SIOP module</vt:lpstr>
      <vt:lpstr>Biopsychology in the Workplace</vt:lpstr>
      <vt:lpstr>Biopsychology at Work</vt:lpstr>
      <vt:lpstr>Why Relevant in the Workplace?</vt:lpstr>
      <vt:lpstr>Practicing Biopsychology</vt:lpstr>
      <vt:lpstr>Example Topics</vt:lpstr>
      <vt:lpstr>Class Discussion</vt:lpstr>
      <vt:lpstr>For more information…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Biopsychology in the Workplace</dc:title>
  <dc:creator>Christopher Cunningham</dc:creator>
  <cp:lastModifiedBy>Author</cp:lastModifiedBy>
  <cp:revision>18</cp:revision>
  <dcterms:created xsi:type="dcterms:W3CDTF">2011-09-30T12:03:23Z</dcterms:created>
  <dcterms:modified xsi:type="dcterms:W3CDTF">2013-01-10T04:58:28Z</dcterms:modified>
</cp:coreProperties>
</file>