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73" autoAdjust="0"/>
  </p:normalViewPr>
  <p:slideViewPr>
    <p:cSldViewPr>
      <p:cViewPr>
        <p:scale>
          <a:sx n="66" d="100"/>
          <a:sy n="66" d="100"/>
        </p:scale>
        <p:origin x="-8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C54E7-FF2D-4FFC-8D9A-7A7FA40DE51F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7D127-B67E-4FDD-9271-D69B57E5E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7D127-B67E-4FDD-9271-D69B57E5E4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85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7D127-B67E-4FDD-9271-D69B57E5E4F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7D127-B67E-4FDD-9271-D69B57E5E4F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7D127-B67E-4FDD-9271-D69B57E5E4F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7D127-B67E-4FDD-9271-D69B57E5E4F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7D127-B67E-4FDD-9271-D69B57E5E4F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7D127-B67E-4FDD-9271-D69B57E5E4F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46D6-B5FC-41D5-9B7F-9445201A93B4}" type="datetimeFigureOut">
              <a:rPr lang="en-US" smtClean="0"/>
              <a:pPr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E6778-56C7-45D0-BB03-20EE7023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Motivation in the Workplace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Module from SIOP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Workplace 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Why do people work? Why do other people work</a:t>
            </a:r>
            <a:r>
              <a:rPr lang="en-US" sz="4500" dirty="0" smtClean="0"/>
              <a:t>?</a:t>
            </a:r>
          </a:p>
          <a:p>
            <a:pPr marL="0" indent="0">
              <a:buNone/>
            </a:pPr>
            <a:r>
              <a:rPr lang="en-US" sz="43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500" dirty="0" smtClean="0"/>
              <a:t>What motivates you to work harder at work or in school? What de-motivates you?</a:t>
            </a:r>
          </a:p>
          <a:p>
            <a:endParaRPr lang="en-US" sz="4300" dirty="0" smtClean="0"/>
          </a:p>
          <a:p>
            <a:r>
              <a:rPr lang="en-US" sz="4500" dirty="0" smtClean="0"/>
              <a:t>What could your boss or teacher do to get you to work harder?  </a:t>
            </a:r>
          </a:p>
          <a:p>
            <a:endParaRPr lang="en-US" sz="4300" dirty="0"/>
          </a:p>
          <a:p>
            <a:r>
              <a:rPr lang="en-US" sz="4500" dirty="0" smtClean="0"/>
              <a:t>How would you use your knowledge of the psychology of motivation to increase workplace performance?</a:t>
            </a:r>
          </a:p>
          <a:p>
            <a:endParaRPr lang="en-US" sz="3800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Motivation </a:t>
            </a:r>
            <a:r>
              <a:rPr lang="en-US" sz="4000" b="1" dirty="0" smtClean="0"/>
              <a:t>in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 </a:t>
            </a:r>
            <a:r>
              <a:rPr lang="en-US" sz="4000" b="1" dirty="0" smtClean="0"/>
              <a:t>Industrial-Organizational Psychology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and practice in I-O tends not to focus on biological / physiological theories</a:t>
            </a:r>
          </a:p>
          <a:p>
            <a:r>
              <a:rPr lang="en-US" dirty="0" smtClean="0"/>
              <a:t>Instead, we tend to construct our research and interventions around the following approaches (as well as others):</a:t>
            </a:r>
          </a:p>
          <a:p>
            <a:pPr lvl="1"/>
            <a:r>
              <a:rPr lang="en-US" dirty="0" smtClean="0"/>
              <a:t>Behavioral:  Goal Setting </a:t>
            </a:r>
          </a:p>
          <a:p>
            <a:pPr lvl="1"/>
            <a:r>
              <a:rPr lang="en-US" dirty="0" smtClean="0"/>
              <a:t>Cognitive Processes:  Decision Making</a:t>
            </a:r>
          </a:p>
          <a:p>
            <a:pPr lvl="1"/>
            <a:r>
              <a:rPr lang="en-US" dirty="0" smtClean="0"/>
              <a:t>Need Satisfaction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 Setting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Setting goals for workplace performance tends to be one of the most effective motivators</a:t>
            </a:r>
          </a:p>
          <a:p>
            <a:r>
              <a:rPr lang="en-US" dirty="0" smtClean="0"/>
              <a:t>The most motivating goals are</a:t>
            </a:r>
          </a:p>
          <a:p>
            <a:pPr lvl="1"/>
            <a:r>
              <a:rPr lang="en-US" dirty="0" smtClean="0"/>
              <a:t>Specific</a:t>
            </a:r>
          </a:p>
          <a:p>
            <a:pPr lvl="2"/>
            <a:r>
              <a:rPr lang="en-US" dirty="0" smtClean="0"/>
              <a:t>“Get an average customer satisfaction score of at least 95.5” is better than “Get high customer satisfaction ratings”</a:t>
            </a:r>
          </a:p>
          <a:p>
            <a:pPr lvl="1"/>
            <a:r>
              <a:rPr lang="en-US" dirty="0" smtClean="0"/>
              <a:t>Difficult but attainable/realistic</a:t>
            </a:r>
          </a:p>
          <a:p>
            <a:pPr lvl="2"/>
            <a:r>
              <a:rPr lang="en-US" dirty="0" smtClean="0"/>
              <a:t>“Get an average customer satisfaction score of at least 95.5” is better than “Get an average customer satisfaction score of 75.5” </a:t>
            </a:r>
          </a:p>
          <a:p>
            <a:r>
              <a:rPr lang="en-US" dirty="0" smtClean="0"/>
              <a:t>The effectiveness of goals also depends on</a:t>
            </a:r>
          </a:p>
          <a:p>
            <a:pPr lvl="1"/>
            <a:r>
              <a:rPr lang="en-US" dirty="0" smtClean="0"/>
              <a:t>Commitment to the goal. Employees need to be committed to achieving the goal</a:t>
            </a:r>
          </a:p>
          <a:p>
            <a:pPr lvl="1"/>
            <a:r>
              <a:rPr lang="en-US" dirty="0" smtClean="0"/>
              <a:t>Feedback. Goals work better when employees can see whether they’re making progress toward the goal  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Cognitive Processes </a:t>
            </a:r>
            <a:br>
              <a:rPr lang="en-US" b="1" dirty="0" smtClean="0"/>
            </a:br>
            <a:r>
              <a:rPr lang="en-US" b="1" dirty="0" smtClean="0"/>
              <a:t>(Expectancy Theory)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Behavior such as high job performance is more likely if employees have positive perceptions of:</a:t>
            </a:r>
          </a:p>
          <a:p>
            <a:pPr lvl="1"/>
            <a:r>
              <a:rPr lang="en-US" dirty="0" smtClean="0"/>
              <a:t>Valence: If I am successful at this task, how good is the reward or benefit?  </a:t>
            </a:r>
          </a:p>
          <a:p>
            <a:pPr lvl="1"/>
            <a:r>
              <a:rPr lang="en-US" dirty="0" smtClean="0"/>
              <a:t>Instrumentality: If I am successful at this task, how likely is it that I’ll get those outcomes I thought about above?</a:t>
            </a:r>
          </a:p>
          <a:p>
            <a:pPr lvl="1"/>
            <a:r>
              <a:rPr lang="en-US" dirty="0" smtClean="0"/>
              <a:t>Expectancy: If I try hard, how likely is it that I’ll actually be able to be successful?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Need Satisfaction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Employees will work to satisfy their needs / higher order goals</a:t>
            </a:r>
          </a:p>
          <a:p>
            <a:pPr lvl="1"/>
            <a:r>
              <a:rPr lang="en-US" dirty="0" smtClean="0"/>
              <a:t>Survival (e.g., having enough money to live)</a:t>
            </a:r>
          </a:p>
          <a:p>
            <a:pPr lvl="1"/>
            <a:r>
              <a:rPr lang="en-US" dirty="0" smtClean="0"/>
              <a:t>Agency (control over one’s environment)</a:t>
            </a:r>
          </a:p>
          <a:p>
            <a:pPr lvl="1"/>
            <a:r>
              <a:rPr lang="en-US" dirty="0" smtClean="0"/>
              <a:t>Esteem (being viewed positively)</a:t>
            </a:r>
          </a:p>
          <a:p>
            <a:pPr lvl="1"/>
            <a:r>
              <a:rPr lang="en-US" dirty="0" smtClean="0"/>
              <a:t>Affiliation (social relationships)</a:t>
            </a:r>
          </a:p>
          <a:p>
            <a:r>
              <a:rPr lang="en-US" sz="3300" dirty="0" smtClean="0"/>
              <a:t>Job Characteristics Model</a:t>
            </a:r>
          </a:p>
          <a:p>
            <a:pPr lvl="1"/>
            <a:r>
              <a:rPr lang="en-US" dirty="0" smtClean="0"/>
              <a:t>Skill variety (lots of different skills used)</a:t>
            </a:r>
          </a:p>
          <a:p>
            <a:pPr lvl="1"/>
            <a:r>
              <a:rPr lang="en-US" dirty="0" smtClean="0"/>
              <a:t>Task identity </a:t>
            </a:r>
            <a:r>
              <a:rPr lang="en-US" dirty="0" smtClean="0"/>
              <a:t>(“entire</a:t>
            </a:r>
            <a:r>
              <a:rPr lang="en-US" dirty="0" smtClean="0"/>
              <a:t>”</a:t>
            </a:r>
            <a:r>
              <a:rPr lang="en-US" dirty="0" smtClean="0"/>
              <a:t> </a:t>
            </a:r>
            <a:r>
              <a:rPr lang="en-US" dirty="0" smtClean="0"/>
              <a:t>unit of work)</a:t>
            </a:r>
          </a:p>
          <a:p>
            <a:pPr lvl="1"/>
            <a:r>
              <a:rPr lang="en-US" dirty="0" smtClean="0"/>
              <a:t>Task significance (the job should be important)</a:t>
            </a:r>
          </a:p>
          <a:p>
            <a:pPr lvl="1"/>
            <a:r>
              <a:rPr lang="en-US" dirty="0" smtClean="0"/>
              <a:t>Autonomy (choice of how to perform the task)</a:t>
            </a:r>
          </a:p>
          <a:p>
            <a:pPr lvl="1"/>
            <a:r>
              <a:rPr lang="en-US" dirty="0" smtClean="0"/>
              <a:t>Feedback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More Information…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b-NO" dirty="0" smtClean="0"/>
              <a:t>Diefendorff, J. M., &amp; Chandler, M. M. (2010). Motivating employees. </a:t>
            </a:r>
            <a:r>
              <a:rPr lang="en-US" dirty="0" smtClean="0"/>
              <a:t>In S. </a:t>
            </a:r>
            <a:r>
              <a:rPr lang="en-US" dirty="0" err="1" smtClean="0"/>
              <a:t>Zedeck</a:t>
            </a:r>
            <a:r>
              <a:rPr lang="en-US" dirty="0" smtClean="0"/>
              <a:t> (Ed.), </a:t>
            </a:r>
            <a:r>
              <a:rPr lang="en-US" i="1" dirty="0" smtClean="0"/>
              <a:t>APA handbook of industrial and organizational </a:t>
            </a:r>
            <a:r>
              <a:rPr lang="en-US" i="1" dirty="0"/>
              <a:t>p</a:t>
            </a:r>
            <a:r>
              <a:rPr lang="en-US" i="1" dirty="0" smtClean="0"/>
              <a:t>sychology</a:t>
            </a:r>
            <a:r>
              <a:rPr lang="en-US" dirty="0" smtClean="0"/>
              <a:t> (Vol. 3, pp. 65-135). Washington, DC: American Psychological Association.</a:t>
            </a:r>
          </a:p>
          <a:p>
            <a:pPr>
              <a:buNone/>
            </a:pPr>
            <a:r>
              <a:rPr lang="en-US" dirty="0" err="1" smtClean="0"/>
              <a:t>Jex</a:t>
            </a:r>
            <a:r>
              <a:rPr lang="en-US" dirty="0" smtClean="0"/>
              <a:t>, S. M., &amp; Britt, T. W. (2008). </a:t>
            </a:r>
            <a:r>
              <a:rPr lang="en-US" i="1" dirty="0" smtClean="0"/>
              <a:t>Organizational psychology: A scientist-practitioner </a:t>
            </a:r>
            <a:r>
              <a:rPr lang="en-US" i="1" dirty="0"/>
              <a:t>a</a:t>
            </a:r>
            <a:r>
              <a:rPr lang="en-US" i="1" dirty="0" smtClean="0"/>
              <a:t>pproach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ed.). (Chapters 8 &amp; 9). Hoboken, NJ: Wiley.</a:t>
            </a:r>
          </a:p>
          <a:p>
            <a:pPr>
              <a:buNone/>
            </a:pPr>
            <a:r>
              <a:rPr lang="en-US" dirty="0" smtClean="0"/>
              <a:t>Locke, E. A., &amp; Latham, G. P. (2002). Building a practically useful theory of goal setting and task motivation: A 35-year odyssey. </a:t>
            </a:r>
            <a:r>
              <a:rPr lang="en-US" i="1" dirty="0" smtClean="0"/>
              <a:t>American Psychologist, 57</a:t>
            </a:r>
            <a:r>
              <a:rPr lang="en-US" dirty="0" smtClean="0"/>
              <a:t>, 705-717</a:t>
            </a:r>
            <a:r>
              <a:rPr lang="en-US" dirty="0"/>
              <a:t>. </a:t>
            </a:r>
            <a:r>
              <a:rPr lang="en-US" dirty="0" smtClean="0"/>
              <a:t>doi:10.1037</a:t>
            </a:r>
            <a:r>
              <a:rPr lang="en-US" dirty="0"/>
              <a:t>//0003-066X.57.9.705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526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Motivation in the Workplace</vt:lpstr>
      <vt:lpstr>Workplace Motivation</vt:lpstr>
      <vt:lpstr>Motivation in  Industrial-Organizational Psychology</vt:lpstr>
      <vt:lpstr>Goal Setting</vt:lpstr>
      <vt:lpstr>Cognitive Processes  (Expectancy Theory)</vt:lpstr>
      <vt:lpstr>Need Satisfaction</vt:lpstr>
      <vt:lpstr>For More Information…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in the Workplace</dc:title>
  <dc:creator>Mike Horvath</dc:creator>
  <cp:lastModifiedBy>Author</cp:lastModifiedBy>
  <cp:revision>42</cp:revision>
  <dcterms:created xsi:type="dcterms:W3CDTF">2011-10-04T18:52:26Z</dcterms:created>
  <dcterms:modified xsi:type="dcterms:W3CDTF">2013-01-10T04:04:47Z</dcterms:modified>
</cp:coreProperties>
</file>