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69" autoAdjust="0"/>
  </p:normalViewPr>
  <p:slideViewPr>
    <p:cSldViewPr>
      <p:cViewPr>
        <p:scale>
          <a:sx n="66" d="100"/>
          <a:sy n="66" d="100"/>
        </p:scale>
        <p:origin x="-85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7724D-E605-4DA4-92F7-A79BD96471E3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AE61B-786F-474A-ADDE-BE5AB9519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28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AE61B-786F-474A-ADDE-BE5AB9519AF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4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Personality in the Workplace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Module from SIOP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Personality in the Workplace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Personality</a:t>
            </a:r>
            <a:r>
              <a:rPr lang="en-US" dirty="0" smtClean="0"/>
              <a:t> includes the unique ways people think, act, and behave</a:t>
            </a:r>
            <a:endParaRPr lang="en-US" sz="2000" dirty="0" smtClean="0"/>
          </a:p>
          <a:p>
            <a:r>
              <a:rPr lang="en-US" dirty="0" smtClean="0"/>
              <a:t>Personality tends to be fairly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stable</a:t>
            </a:r>
            <a:r>
              <a:rPr lang="en-US" dirty="0" smtClean="0"/>
              <a:t> over the lifespan, though it can be influenced by situations</a:t>
            </a:r>
          </a:p>
          <a:p>
            <a:r>
              <a:rPr lang="en-US" dirty="0" smtClean="0"/>
              <a:t>Thus, personality is an individual difference variable that could be viewed as important in the workplace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300" b="1" dirty="0" smtClean="0"/>
              <a:t>Personality </a:t>
            </a:r>
            <a:r>
              <a:rPr lang="en-US" sz="4300" b="1" i="1" dirty="0" smtClean="0"/>
              <a:t>Traits</a:t>
            </a:r>
            <a:r>
              <a:rPr lang="en-US" sz="4300" b="1" dirty="0" smtClean="0"/>
              <a:t> in the Workplace</a:t>
            </a:r>
            <a:endParaRPr lang="en-US" sz="4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Trait theories are most relevant to work and the workplace</a:t>
            </a:r>
          </a:p>
          <a:p>
            <a:pPr lvl="1"/>
            <a:r>
              <a:rPr lang="en-US" dirty="0" smtClean="0"/>
              <a:t>The Big Five, most common</a:t>
            </a:r>
          </a:p>
          <a:p>
            <a:pPr lvl="1"/>
            <a:r>
              <a:rPr lang="en-US" dirty="0" smtClean="0"/>
              <a:t>Research on other traits: negative affectivity, curiosity</a:t>
            </a:r>
          </a:p>
          <a:p>
            <a:r>
              <a:rPr lang="en-US" dirty="0" smtClean="0"/>
              <a:t>How do different personality traits become important in the workplace?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Big Five and Job Success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457200"/>
            <a:r>
              <a:rPr lang="en-US" dirty="0" smtClean="0"/>
              <a:t>Conscientiousness</a:t>
            </a:r>
          </a:p>
          <a:p>
            <a:pPr marL="914400" lvl="1" indent="-457200"/>
            <a:r>
              <a:rPr lang="en-US" dirty="0" smtClean="0"/>
              <a:t>Shown to be related to success in most jobs</a:t>
            </a:r>
          </a:p>
          <a:p>
            <a:pPr marL="914400" lvl="1" indent="-457200"/>
            <a:r>
              <a:rPr lang="en-US" dirty="0" smtClean="0"/>
              <a:t>Also predicts honesty </a:t>
            </a:r>
          </a:p>
          <a:p>
            <a:pPr marL="514350" indent="-457200"/>
            <a:r>
              <a:rPr lang="en-US" dirty="0" smtClean="0"/>
              <a:t>Extraversion</a:t>
            </a:r>
          </a:p>
          <a:p>
            <a:pPr marL="914400" lvl="1" indent="-457200"/>
            <a:r>
              <a:rPr lang="en-US" dirty="0" smtClean="0"/>
              <a:t>Related to success in sales jobs</a:t>
            </a:r>
          </a:p>
          <a:p>
            <a:pPr marL="914400" lvl="1" indent="-457200"/>
            <a:r>
              <a:rPr lang="en-US" dirty="0" smtClean="0"/>
              <a:t>Also related to leadership</a:t>
            </a:r>
          </a:p>
          <a:p>
            <a:pPr marL="514350" indent="-457200"/>
            <a:r>
              <a:rPr lang="en-US" dirty="0" smtClean="0"/>
              <a:t>Openness to Experience</a:t>
            </a:r>
          </a:p>
          <a:p>
            <a:pPr marL="914400" lvl="1" indent="-457200"/>
            <a:r>
              <a:rPr lang="en-US" dirty="0" smtClean="0"/>
              <a:t>Related </a:t>
            </a:r>
            <a:r>
              <a:rPr lang="en-US" dirty="0"/>
              <a:t>to success in training on the </a:t>
            </a:r>
            <a:r>
              <a:rPr lang="en-US" dirty="0" smtClean="0"/>
              <a:t>job</a:t>
            </a:r>
          </a:p>
          <a:p>
            <a:pPr marL="914400" lvl="1" indent="-457200"/>
            <a:r>
              <a:rPr lang="en-US" dirty="0" smtClean="0"/>
              <a:t>Also related to success in working overseas</a:t>
            </a:r>
          </a:p>
          <a:p>
            <a:pPr marL="514350" indent="-457200"/>
            <a:r>
              <a:rPr lang="en-US" dirty="0" smtClean="0"/>
              <a:t>Agreeableness</a:t>
            </a:r>
          </a:p>
          <a:p>
            <a:pPr marL="514350" indent="-457200"/>
            <a:r>
              <a:rPr lang="en-US" dirty="0" smtClean="0"/>
              <a:t>Neuroticism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Other Workplace Issues and Personality Traits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Negative Affectivity</a:t>
            </a:r>
          </a:p>
          <a:p>
            <a:pPr lvl="1"/>
            <a:r>
              <a:rPr lang="en-US" dirty="0" smtClean="0"/>
              <a:t>Defined as the tendency to display negative states or view situations negatively</a:t>
            </a:r>
          </a:p>
          <a:p>
            <a:pPr lvl="1"/>
            <a:r>
              <a:rPr lang="en-US" dirty="0" smtClean="0"/>
              <a:t>Correlated with reports of job satisfaction (negatively), organizational commitment (negatively), work stress (positively), work-family conflict (positively)</a:t>
            </a:r>
          </a:p>
          <a:p>
            <a:r>
              <a:rPr lang="en-US" dirty="0" smtClean="0"/>
              <a:t>Trait Curiosity</a:t>
            </a:r>
          </a:p>
          <a:p>
            <a:pPr lvl="1"/>
            <a:r>
              <a:rPr lang="en-US" dirty="0" smtClean="0"/>
              <a:t>Defined as the desire for new information that influences a person to explore issues and ideas</a:t>
            </a:r>
          </a:p>
          <a:p>
            <a:pPr lvl="1"/>
            <a:r>
              <a:rPr lang="en-US" dirty="0" smtClean="0"/>
              <a:t>Predicts information seeking in new hires and the tendency to frame new information positively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How can employers use the research on personality traits to help them find employees who will be successful on the job?</a:t>
            </a:r>
          </a:p>
          <a:p>
            <a:r>
              <a:rPr lang="en-US" dirty="0" smtClean="0"/>
              <a:t>Are </a:t>
            </a:r>
            <a:r>
              <a:rPr lang="en-US" dirty="0" smtClean="0"/>
              <a:t>there legal implications of using personality testing for employment decisions?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are some examples when you or others acted in a way that was not consistent with your or their personality? </a:t>
            </a:r>
          </a:p>
          <a:p>
            <a:pPr lvl="1"/>
            <a:r>
              <a:rPr lang="en-US" sz="2400" dirty="0" smtClean="0"/>
              <a:t>What characteristics of the situation might be responsible for this?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more information…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7663" indent="-347663">
              <a:buNone/>
            </a:pPr>
            <a:r>
              <a:rPr lang="en-US" dirty="0" err="1" smtClean="0"/>
              <a:t>Barrick</a:t>
            </a:r>
            <a:r>
              <a:rPr lang="en-US" dirty="0" smtClean="0"/>
              <a:t>, M. R., &amp; Mount, M. K. (1991). The Big Five personality dimensions and job performance: A meta-analysis. </a:t>
            </a:r>
            <a:r>
              <a:rPr lang="en-US" i="1" dirty="0" smtClean="0"/>
              <a:t>Personnel Psychology</a:t>
            </a:r>
            <a:r>
              <a:rPr lang="en-US" dirty="0" smtClean="0"/>
              <a:t>, </a:t>
            </a:r>
            <a:r>
              <a:rPr lang="en-US" i="1" dirty="0" smtClean="0"/>
              <a:t>44</a:t>
            </a:r>
            <a:r>
              <a:rPr lang="en-US" dirty="0" smtClean="0"/>
              <a:t>, 1-26. doi: 10.1111/j.1744-6570.1991.tb00688.x  </a:t>
            </a:r>
          </a:p>
          <a:p>
            <a:pPr marL="347663" indent="-347663">
              <a:buNone/>
            </a:pPr>
            <a:r>
              <a:rPr lang="en-US" dirty="0" err="1" smtClean="0"/>
              <a:t>Barrick</a:t>
            </a:r>
            <a:r>
              <a:rPr lang="en-US" dirty="0" smtClean="0"/>
              <a:t>, M. R., Mount, M. K., &amp; Judge, T. A. (2001). Personality and performance at the beginning of the new </a:t>
            </a:r>
            <a:r>
              <a:rPr lang="en-US" dirty="0" err="1" smtClean="0"/>
              <a:t>millenium</a:t>
            </a:r>
            <a:r>
              <a:rPr lang="en-US" dirty="0" smtClean="0"/>
              <a:t>: What do we know and where do we go next? </a:t>
            </a:r>
            <a:r>
              <a:rPr lang="en-US" i="1" dirty="0" smtClean="0"/>
              <a:t>International Journal of Selection and Assessment</a:t>
            </a:r>
            <a:r>
              <a:rPr lang="en-US" dirty="0" smtClean="0"/>
              <a:t>, </a:t>
            </a:r>
            <a:r>
              <a:rPr lang="en-US" i="1" dirty="0" smtClean="0"/>
              <a:t>9</a:t>
            </a:r>
            <a:r>
              <a:rPr lang="en-US" dirty="0" smtClean="0"/>
              <a:t>, 9-30. doi: 10.1111/1468-2389.00160</a:t>
            </a:r>
          </a:p>
          <a:p>
            <a:pPr marL="347663" indent="-347663">
              <a:buNone/>
            </a:pPr>
            <a:r>
              <a:rPr lang="en-US" dirty="0" smtClean="0"/>
              <a:t>Harrison, S. H., </a:t>
            </a:r>
            <a:r>
              <a:rPr lang="en-US" dirty="0" err="1" smtClean="0"/>
              <a:t>Sluss</a:t>
            </a:r>
            <a:r>
              <a:rPr lang="en-US" dirty="0" smtClean="0"/>
              <a:t>, D. M., &amp; </a:t>
            </a:r>
            <a:r>
              <a:rPr lang="en-US" dirty="0" err="1" smtClean="0"/>
              <a:t>Ashforth</a:t>
            </a:r>
            <a:r>
              <a:rPr lang="en-US" dirty="0" smtClean="0"/>
              <a:t>, B. E. (2011). Curiosity adapted the cat: The role of trait curiosity in newcomer adaptation. </a:t>
            </a:r>
            <a:r>
              <a:rPr lang="en-US" i="1" dirty="0" smtClean="0"/>
              <a:t>Journal of Applied Psychology</a:t>
            </a:r>
            <a:r>
              <a:rPr lang="en-US" dirty="0" smtClean="0"/>
              <a:t>, </a:t>
            </a:r>
            <a:r>
              <a:rPr lang="en-US" i="1" dirty="0" smtClean="0"/>
              <a:t>96</a:t>
            </a:r>
            <a:r>
              <a:rPr lang="en-US" dirty="0" smtClean="0"/>
              <a:t>, 211-220. doi: 10.1037/a0021647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335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Personality in the Workplace</vt:lpstr>
      <vt:lpstr>Personality in the Workplace</vt:lpstr>
      <vt:lpstr>Personality Traits in the Workplace</vt:lpstr>
      <vt:lpstr>The Big Five and Job Success</vt:lpstr>
      <vt:lpstr>Other Workplace Issues and Personality Traits</vt:lpstr>
      <vt:lpstr>Class Discussion</vt:lpstr>
      <vt:lpstr>For more information…</vt:lpstr>
    </vt:vector>
  </TitlesOfParts>
  <Company>Creighton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Emotions in the Workplace</dc:title>
  <dc:creator>user</dc:creator>
  <cp:lastModifiedBy>Author</cp:lastModifiedBy>
  <cp:revision>29</cp:revision>
  <dcterms:created xsi:type="dcterms:W3CDTF">2011-09-20T16:39:49Z</dcterms:created>
  <dcterms:modified xsi:type="dcterms:W3CDTF">2013-01-10T04:15:12Z</dcterms:modified>
</cp:coreProperties>
</file>