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7"/>
  </p:notesMasterIdLst>
  <p:handoutMasterIdLst>
    <p:handoutMasterId r:id="rId98"/>
  </p:handoutMasterIdLst>
  <p:sldIdLst>
    <p:sldId id="257" r:id="rId2"/>
    <p:sldId id="258" r:id="rId3"/>
    <p:sldId id="340" r:id="rId4"/>
    <p:sldId id="260" r:id="rId5"/>
    <p:sldId id="345" r:id="rId6"/>
    <p:sldId id="337" r:id="rId7"/>
    <p:sldId id="262" r:id="rId8"/>
    <p:sldId id="263" r:id="rId9"/>
    <p:sldId id="339" r:id="rId10"/>
    <p:sldId id="265" r:id="rId11"/>
    <p:sldId id="379" r:id="rId12"/>
    <p:sldId id="347" r:id="rId13"/>
    <p:sldId id="266" r:id="rId14"/>
    <p:sldId id="267" r:id="rId15"/>
    <p:sldId id="346" r:id="rId16"/>
    <p:sldId id="358" r:id="rId17"/>
    <p:sldId id="348" r:id="rId18"/>
    <p:sldId id="386" r:id="rId19"/>
    <p:sldId id="387" r:id="rId20"/>
    <p:sldId id="270" r:id="rId21"/>
    <p:sldId id="271" r:id="rId22"/>
    <p:sldId id="272" r:id="rId23"/>
    <p:sldId id="273" r:id="rId24"/>
    <p:sldId id="274" r:id="rId25"/>
    <p:sldId id="275" r:id="rId26"/>
    <p:sldId id="349" r:id="rId27"/>
    <p:sldId id="341" r:id="rId28"/>
    <p:sldId id="388" r:id="rId29"/>
    <p:sldId id="279" r:id="rId30"/>
    <p:sldId id="280" r:id="rId31"/>
    <p:sldId id="389"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50" r:id="rId51"/>
    <p:sldId id="342" r:id="rId52"/>
    <p:sldId id="301" r:id="rId53"/>
    <p:sldId id="351" r:id="rId54"/>
    <p:sldId id="352" r:id="rId55"/>
    <p:sldId id="304" r:id="rId56"/>
    <p:sldId id="356" r:id="rId57"/>
    <p:sldId id="357" r:id="rId58"/>
    <p:sldId id="307" r:id="rId59"/>
    <p:sldId id="308" r:id="rId60"/>
    <p:sldId id="309" r:id="rId61"/>
    <p:sldId id="310" r:id="rId62"/>
    <p:sldId id="311" r:id="rId63"/>
    <p:sldId id="312" r:id="rId64"/>
    <p:sldId id="313" r:id="rId65"/>
    <p:sldId id="353" r:id="rId66"/>
    <p:sldId id="315" r:id="rId67"/>
    <p:sldId id="343" r:id="rId68"/>
    <p:sldId id="385" r:id="rId69"/>
    <p:sldId id="359" r:id="rId70"/>
    <p:sldId id="383" r:id="rId71"/>
    <p:sldId id="384" r:id="rId72"/>
    <p:sldId id="362" r:id="rId73"/>
    <p:sldId id="366" r:id="rId74"/>
    <p:sldId id="368" r:id="rId75"/>
    <p:sldId id="369" r:id="rId76"/>
    <p:sldId id="370" r:id="rId77"/>
    <p:sldId id="318" r:id="rId78"/>
    <p:sldId id="363" r:id="rId79"/>
    <p:sldId id="364" r:id="rId80"/>
    <p:sldId id="373" r:id="rId81"/>
    <p:sldId id="374" r:id="rId82"/>
    <p:sldId id="319" r:id="rId83"/>
    <p:sldId id="320" r:id="rId84"/>
    <p:sldId id="375" r:id="rId85"/>
    <p:sldId id="376" r:id="rId86"/>
    <p:sldId id="321" r:id="rId87"/>
    <p:sldId id="322" r:id="rId88"/>
    <p:sldId id="344" r:id="rId89"/>
    <p:sldId id="326" r:id="rId90"/>
    <p:sldId id="327" r:id="rId91"/>
    <p:sldId id="328" r:id="rId92"/>
    <p:sldId id="329" r:id="rId93"/>
    <p:sldId id="382" r:id="rId94"/>
    <p:sldId id="381" r:id="rId95"/>
    <p:sldId id="330"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7ACA"/>
    <a:srgbClr val="CC00CC"/>
    <a:srgbClr val="658E49"/>
    <a:srgbClr val="A0F5F4"/>
    <a:srgbClr val="2F5597"/>
    <a:srgbClr val="843C0C"/>
    <a:srgbClr val="7030A0"/>
    <a:srgbClr val="819BB3"/>
    <a:srgbClr val="666699"/>
    <a:srgbClr val="A6B6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269264-5EDC-40FB-94D0-571E52EC0652}" v="2" dt="2023-06-05T21:05:35.3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83" autoAdjust="0"/>
    <p:restoredTop sz="67558" autoAdjust="0"/>
  </p:normalViewPr>
  <p:slideViewPr>
    <p:cSldViewPr snapToGrid="0">
      <p:cViewPr varScale="1">
        <p:scale>
          <a:sx n="51" d="100"/>
          <a:sy n="51" d="100"/>
        </p:scale>
        <p:origin x="1268" y="52"/>
      </p:cViewPr>
      <p:guideLst/>
    </p:cSldViewPr>
  </p:slideViewPr>
  <p:outlineViewPr>
    <p:cViewPr>
      <p:scale>
        <a:sx n="33" d="100"/>
        <a:sy n="33" d="100"/>
      </p:scale>
      <p:origin x="0" y="-883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Lst>
  </p:outlineViewPr>
  <p:notesTextViewPr>
    <p:cViewPr>
      <p:scale>
        <a:sx n="1" d="1"/>
        <a:sy n="1" d="1"/>
      </p:scale>
      <p:origin x="0" y="0"/>
    </p:cViewPr>
  </p:notesTextViewPr>
  <p:notesViewPr>
    <p:cSldViewPr snapToGrid="0">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104"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8" Type="http://schemas.openxmlformats.org/officeDocument/2006/relationships/slide" Target="slides/slide44.xml"/><Relationship Id="rId13" Type="http://schemas.openxmlformats.org/officeDocument/2006/relationships/slide" Target="slides/slide61.xml"/><Relationship Id="rId3" Type="http://schemas.openxmlformats.org/officeDocument/2006/relationships/slide" Target="slides/slide38.xml"/><Relationship Id="rId7" Type="http://schemas.openxmlformats.org/officeDocument/2006/relationships/slide" Target="slides/slide43.xml"/><Relationship Id="rId12" Type="http://schemas.openxmlformats.org/officeDocument/2006/relationships/slide" Target="slides/slide60.xml"/><Relationship Id="rId2" Type="http://schemas.openxmlformats.org/officeDocument/2006/relationships/slide" Target="slides/slide22.xml"/><Relationship Id="rId16" Type="http://schemas.openxmlformats.org/officeDocument/2006/relationships/slide" Target="slides/slide87.xml"/><Relationship Id="rId1" Type="http://schemas.openxmlformats.org/officeDocument/2006/relationships/slide" Target="slides/slide21.xml"/><Relationship Id="rId6" Type="http://schemas.openxmlformats.org/officeDocument/2006/relationships/slide" Target="slides/slide42.xml"/><Relationship Id="rId11" Type="http://schemas.openxmlformats.org/officeDocument/2006/relationships/slide" Target="slides/slide59.xml"/><Relationship Id="rId5" Type="http://schemas.openxmlformats.org/officeDocument/2006/relationships/slide" Target="slides/slide41.xml"/><Relationship Id="rId15" Type="http://schemas.openxmlformats.org/officeDocument/2006/relationships/slide" Target="slides/slide64.xml"/><Relationship Id="rId10" Type="http://schemas.openxmlformats.org/officeDocument/2006/relationships/slide" Target="slides/slide46.xml"/><Relationship Id="rId4" Type="http://schemas.openxmlformats.org/officeDocument/2006/relationships/slide" Target="slides/slide39.xml"/><Relationship Id="rId9" Type="http://schemas.openxmlformats.org/officeDocument/2006/relationships/slide" Target="slides/slide45.xml"/><Relationship Id="rId14"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sha Bramesfeld" userId="d62207de-bf66-40a6-8e0b-3c9a0f02f611" providerId="ADAL" clId="{BA269264-5EDC-40FB-94D0-571E52EC0652}"/>
    <pc:docChg chg="addSld delSld modSld">
      <pc:chgData name="Kosha Bramesfeld" userId="d62207de-bf66-40a6-8e0b-3c9a0f02f611" providerId="ADAL" clId="{BA269264-5EDC-40FB-94D0-571E52EC0652}" dt="2023-06-05T21:05:37.510" v="3" actId="47"/>
      <pc:docMkLst>
        <pc:docMk/>
      </pc:docMkLst>
      <pc:sldChg chg="del">
        <pc:chgData name="Kosha Bramesfeld" userId="d62207de-bf66-40a6-8e0b-3c9a0f02f611" providerId="ADAL" clId="{BA269264-5EDC-40FB-94D0-571E52EC0652}" dt="2023-06-05T21:05:25.574" v="1" actId="47"/>
        <pc:sldMkLst>
          <pc:docMk/>
          <pc:sldMk cId="3600647103" sldId="354"/>
        </pc:sldMkLst>
      </pc:sldChg>
      <pc:sldChg chg="del">
        <pc:chgData name="Kosha Bramesfeld" userId="d62207de-bf66-40a6-8e0b-3c9a0f02f611" providerId="ADAL" clId="{BA269264-5EDC-40FB-94D0-571E52EC0652}" dt="2023-06-05T21:05:37.510" v="3" actId="47"/>
        <pc:sldMkLst>
          <pc:docMk/>
          <pc:sldMk cId="2412993404" sldId="355"/>
        </pc:sldMkLst>
      </pc:sldChg>
      <pc:sldChg chg="add">
        <pc:chgData name="Kosha Bramesfeld" userId="d62207de-bf66-40a6-8e0b-3c9a0f02f611" providerId="ADAL" clId="{BA269264-5EDC-40FB-94D0-571E52EC0652}" dt="2023-06-05T21:05:23.838" v="0"/>
        <pc:sldMkLst>
          <pc:docMk/>
          <pc:sldMk cId="2450395108" sldId="388"/>
        </pc:sldMkLst>
      </pc:sldChg>
      <pc:sldChg chg="add">
        <pc:chgData name="Kosha Bramesfeld" userId="d62207de-bf66-40a6-8e0b-3c9a0f02f611" providerId="ADAL" clId="{BA269264-5EDC-40FB-94D0-571E52EC0652}" dt="2023-06-05T21:05:35.315" v="2"/>
        <pc:sldMkLst>
          <pc:docMk/>
          <pc:sldMk cId="628589138" sldId="38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506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A77B10-E655-46FF-9A82-240457936BA7}" type="datetimeFigureOut">
              <a:rPr lang="en-US" smtClean="0"/>
              <a:t>6/5/2023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168D70-8705-4849-9D41-552A42FA0783}" type="slidenum">
              <a:rPr lang="en-US" smtClean="0"/>
              <a:t>‹#›</a:t>
            </a:fld>
            <a:endParaRPr lang="en-US"/>
          </a:p>
        </p:txBody>
      </p:sp>
    </p:spTree>
    <p:extLst>
      <p:ext uri="{BB962C8B-B14F-4D97-AF65-F5344CB8AC3E}">
        <p14:creationId xmlns:p14="http://schemas.microsoft.com/office/powerpoint/2010/main" val="2240289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F5C821E0-397A-4C90-9CF9-D9B0B047E5D2}" type="slidenum">
              <a:rPr lang="en-US" smtClean="0"/>
              <a:pPr>
                <a:defRPr/>
              </a:pPr>
              <a:t>1</a:t>
            </a:fld>
            <a:endParaRPr lang="en-US"/>
          </a:p>
        </p:txBody>
      </p:sp>
    </p:spTree>
    <p:extLst>
      <p:ext uri="{BB962C8B-B14F-4D97-AF65-F5344CB8AC3E}">
        <p14:creationId xmlns:p14="http://schemas.microsoft.com/office/powerpoint/2010/main" val="174059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https://pixabay.com/vectors/man-person-avatar-face-head-156584/</a:t>
            </a:r>
          </a:p>
          <a:p>
            <a:r>
              <a:rPr lang="en-US" baseline="0" dirty="0" err="1"/>
              <a:t>Pixabay</a:t>
            </a:r>
            <a:r>
              <a:rPr lang="en-US" baseline="0" dirty="0"/>
              <a:t> image use license: https://pixabay.com/service/license/</a:t>
            </a:r>
            <a:endParaRPr lang="en-US" dirty="0"/>
          </a:p>
        </p:txBody>
      </p:sp>
      <p:sp>
        <p:nvSpPr>
          <p:cNvPr id="4" name="Slide Number Placeholder 3"/>
          <p:cNvSpPr>
            <a:spLocks noGrp="1"/>
          </p:cNvSpPr>
          <p:nvPr>
            <p:ph type="sldNum" sz="quarter" idx="10"/>
          </p:nvPr>
        </p:nvSpPr>
        <p:spPr/>
        <p:txBody>
          <a:bodyPr/>
          <a:lstStyle/>
          <a:p>
            <a:fld id="{F9168D70-8705-4849-9D41-552A42FA0783}" type="slidenum">
              <a:rPr lang="en-US" smtClean="0"/>
              <a:t>28</a:t>
            </a:fld>
            <a:endParaRPr lang="en-US"/>
          </a:p>
        </p:txBody>
      </p:sp>
    </p:spTree>
    <p:extLst>
      <p:ext uri="{BB962C8B-B14F-4D97-AF65-F5344CB8AC3E}">
        <p14:creationId xmlns:p14="http://schemas.microsoft.com/office/powerpoint/2010/main" val="2260265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https://pixabay.com/vectors/man-person-avatar-face-head-156584/</a:t>
            </a:r>
          </a:p>
          <a:p>
            <a:r>
              <a:rPr lang="en-US" baseline="0" dirty="0" err="1"/>
              <a:t>Pixabay</a:t>
            </a:r>
            <a:r>
              <a:rPr lang="en-US" baseline="0" dirty="0"/>
              <a:t> image use license: https://pixabay.com/service/license/</a:t>
            </a:r>
            <a:endParaRPr lang="en-US" dirty="0"/>
          </a:p>
        </p:txBody>
      </p:sp>
      <p:sp>
        <p:nvSpPr>
          <p:cNvPr id="4" name="Slide Number Placeholder 3"/>
          <p:cNvSpPr>
            <a:spLocks noGrp="1"/>
          </p:cNvSpPr>
          <p:nvPr>
            <p:ph type="sldNum" sz="quarter" idx="10"/>
          </p:nvPr>
        </p:nvSpPr>
        <p:spPr/>
        <p:txBody>
          <a:bodyPr/>
          <a:lstStyle/>
          <a:p>
            <a:fld id="{F9168D70-8705-4849-9D41-552A42FA0783}" type="slidenum">
              <a:rPr lang="en-US" smtClean="0"/>
              <a:t>31</a:t>
            </a:fld>
            <a:endParaRPr lang="en-US"/>
          </a:p>
        </p:txBody>
      </p:sp>
    </p:spTree>
    <p:extLst>
      <p:ext uri="{BB962C8B-B14F-4D97-AF65-F5344CB8AC3E}">
        <p14:creationId xmlns:p14="http://schemas.microsoft.com/office/powerpoint/2010/main" val="1812617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C821E0-397A-4C90-9CF9-D9B0B047E5D2}" type="slidenum">
              <a:rPr lang="en-US" smtClean="0"/>
              <a:pPr>
                <a:defRPr/>
              </a:pPr>
              <a:t>33</a:t>
            </a:fld>
            <a:endParaRPr lang="en-US"/>
          </a:p>
        </p:txBody>
      </p:sp>
    </p:spTree>
    <p:extLst>
      <p:ext uri="{BB962C8B-B14F-4D97-AF65-F5344CB8AC3E}">
        <p14:creationId xmlns:p14="http://schemas.microsoft.com/office/powerpoint/2010/main" val="2348819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C821E0-397A-4C90-9CF9-D9B0B047E5D2}" type="slidenum">
              <a:rPr lang="en-US" smtClean="0"/>
              <a:pPr>
                <a:defRPr/>
              </a:pPr>
              <a:t>34</a:t>
            </a:fld>
            <a:endParaRPr lang="en-US"/>
          </a:p>
        </p:txBody>
      </p:sp>
    </p:spTree>
    <p:extLst>
      <p:ext uri="{BB962C8B-B14F-4D97-AF65-F5344CB8AC3E}">
        <p14:creationId xmlns:p14="http://schemas.microsoft.com/office/powerpoint/2010/main" val="725777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C821E0-397A-4C90-9CF9-D9B0B047E5D2}" type="slidenum">
              <a:rPr lang="en-US" smtClean="0"/>
              <a:pPr>
                <a:defRPr/>
              </a:pPr>
              <a:t>35</a:t>
            </a:fld>
            <a:endParaRPr lang="en-US"/>
          </a:p>
        </p:txBody>
      </p:sp>
    </p:spTree>
    <p:extLst>
      <p:ext uri="{BB962C8B-B14F-4D97-AF65-F5344CB8AC3E}">
        <p14:creationId xmlns:p14="http://schemas.microsoft.com/office/powerpoint/2010/main" val="3251181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C821E0-397A-4C90-9CF9-D9B0B047E5D2}" type="slidenum">
              <a:rPr lang="en-US" smtClean="0"/>
              <a:pPr>
                <a:defRPr/>
              </a:pPr>
              <a:t>36</a:t>
            </a:fld>
            <a:endParaRPr lang="en-US"/>
          </a:p>
        </p:txBody>
      </p:sp>
    </p:spTree>
    <p:extLst>
      <p:ext uri="{BB962C8B-B14F-4D97-AF65-F5344CB8AC3E}">
        <p14:creationId xmlns:p14="http://schemas.microsoft.com/office/powerpoint/2010/main" val="3840605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Image: https://pixabay.com/vectors/girl-waving-woman-female-student-295309/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Pixabay</a:t>
            </a:r>
            <a:r>
              <a:rPr lang="en-US" baseline="0" dirty="0"/>
              <a:t> image use license: https://pixabay.com/service/license/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5C821E0-397A-4C90-9CF9-D9B0B047E5D2}" type="slidenum">
              <a:rPr lang="en-US" smtClean="0"/>
              <a:pPr>
                <a:defRPr/>
              </a:pPr>
              <a:t>38</a:t>
            </a:fld>
            <a:endParaRPr lang="en-US"/>
          </a:p>
        </p:txBody>
      </p:sp>
    </p:spTree>
    <p:extLst>
      <p:ext uri="{BB962C8B-B14F-4D97-AF65-F5344CB8AC3E}">
        <p14:creationId xmlns:p14="http://schemas.microsoft.com/office/powerpoint/2010/main" val="1169359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Image: https://pixabay.com/vectors/girl-waving-woman-female-student-295309/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Pixabay</a:t>
            </a:r>
            <a:r>
              <a:rPr lang="en-US" baseline="0" dirty="0"/>
              <a:t> image use license: https://pixabay.com/service/license/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5C821E0-397A-4C90-9CF9-D9B0B047E5D2}" type="slidenum">
              <a:rPr lang="en-US" smtClean="0"/>
              <a:pPr>
                <a:defRPr/>
              </a:pPr>
              <a:t>39</a:t>
            </a:fld>
            <a:endParaRPr lang="en-US"/>
          </a:p>
        </p:txBody>
      </p:sp>
    </p:spTree>
    <p:extLst>
      <p:ext uri="{BB962C8B-B14F-4D97-AF65-F5344CB8AC3E}">
        <p14:creationId xmlns:p14="http://schemas.microsoft.com/office/powerpoint/2010/main" val="262965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https://pixabay.com/vectors/girl-waving-woman-female-student-295309/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Pixabay</a:t>
            </a:r>
            <a:r>
              <a:rPr lang="en-US" baseline="0" dirty="0"/>
              <a:t> image use license: https://pixabay.com/service/license/</a:t>
            </a:r>
            <a:endParaRPr lang="en-US" dirty="0"/>
          </a:p>
          <a:p>
            <a:endParaRPr lang="en-US" dirty="0"/>
          </a:p>
        </p:txBody>
      </p:sp>
      <p:sp>
        <p:nvSpPr>
          <p:cNvPr id="4" name="Slide Number Placeholder 3"/>
          <p:cNvSpPr>
            <a:spLocks noGrp="1"/>
          </p:cNvSpPr>
          <p:nvPr>
            <p:ph type="sldNum" sz="quarter" idx="10"/>
          </p:nvPr>
        </p:nvSpPr>
        <p:spPr/>
        <p:txBody>
          <a:bodyPr/>
          <a:lstStyle/>
          <a:p>
            <a:fld id="{F9168D70-8705-4849-9D41-552A42FA0783}" type="slidenum">
              <a:rPr lang="en-US" smtClean="0"/>
              <a:t>41</a:t>
            </a:fld>
            <a:endParaRPr lang="en-US"/>
          </a:p>
        </p:txBody>
      </p:sp>
    </p:spTree>
    <p:extLst>
      <p:ext uri="{BB962C8B-B14F-4D97-AF65-F5344CB8AC3E}">
        <p14:creationId xmlns:p14="http://schemas.microsoft.com/office/powerpoint/2010/main" val="3935820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https://pixabay.com/vectors/girl-waving-woman-female-student-295309/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Pixabay</a:t>
            </a:r>
            <a:r>
              <a:rPr lang="en-US" baseline="0" dirty="0"/>
              <a:t> image use license: https://pixabay.com/service/license/</a:t>
            </a:r>
            <a:endParaRPr lang="en-US" dirty="0"/>
          </a:p>
          <a:p>
            <a:endParaRPr lang="en-US" dirty="0"/>
          </a:p>
        </p:txBody>
      </p:sp>
      <p:sp>
        <p:nvSpPr>
          <p:cNvPr id="4" name="Slide Number Placeholder 3"/>
          <p:cNvSpPr>
            <a:spLocks noGrp="1"/>
          </p:cNvSpPr>
          <p:nvPr>
            <p:ph type="sldNum" sz="quarter" idx="10"/>
          </p:nvPr>
        </p:nvSpPr>
        <p:spPr/>
        <p:txBody>
          <a:bodyPr/>
          <a:lstStyle/>
          <a:p>
            <a:fld id="{F9168D70-8705-4849-9D41-552A42FA0783}" type="slidenum">
              <a:rPr lang="en-US" smtClean="0"/>
              <a:t>42</a:t>
            </a:fld>
            <a:endParaRPr lang="en-US"/>
          </a:p>
        </p:txBody>
      </p:sp>
    </p:spTree>
    <p:extLst>
      <p:ext uri="{BB962C8B-B14F-4D97-AF65-F5344CB8AC3E}">
        <p14:creationId xmlns:p14="http://schemas.microsoft.com/office/powerpoint/2010/main" val="56362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C821E0-397A-4C90-9CF9-D9B0B047E5D2}" type="slidenum">
              <a:rPr lang="en-US" smtClean="0"/>
              <a:pPr>
                <a:defRPr/>
              </a:pPr>
              <a:t>2</a:t>
            </a:fld>
            <a:endParaRPr lang="en-US"/>
          </a:p>
        </p:txBody>
      </p:sp>
    </p:spTree>
    <p:extLst>
      <p:ext uri="{BB962C8B-B14F-4D97-AF65-F5344CB8AC3E}">
        <p14:creationId xmlns:p14="http://schemas.microsoft.com/office/powerpoint/2010/main" val="608663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Image: https://pixabay.com/vectors/girl-waving-woman-female-student-295309/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Pixabay</a:t>
            </a:r>
            <a:r>
              <a:rPr lang="en-US" baseline="0" dirty="0"/>
              <a:t> image use license: https://pixabay.com/service/license/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5C821E0-397A-4C90-9CF9-D9B0B047E5D2}" type="slidenum">
              <a:rPr lang="en-US" smtClean="0"/>
              <a:pPr>
                <a:defRPr/>
              </a:pPr>
              <a:t>43</a:t>
            </a:fld>
            <a:endParaRPr lang="en-US"/>
          </a:p>
        </p:txBody>
      </p:sp>
    </p:spTree>
    <p:extLst>
      <p:ext uri="{BB962C8B-B14F-4D97-AF65-F5344CB8AC3E}">
        <p14:creationId xmlns:p14="http://schemas.microsoft.com/office/powerpoint/2010/main" val="1722167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https://pixabay.com/vectors/girl-waving-woman-female-student-295309/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Pixabay</a:t>
            </a:r>
            <a:r>
              <a:rPr lang="en-US" baseline="0" dirty="0"/>
              <a:t> image use license: https://pixabay.com/service/license/</a:t>
            </a:r>
            <a:endParaRPr lang="en-US" dirty="0"/>
          </a:p>
          <a:p>
            <a:endParaRPr lang="en-US" dirty="0"/>
          </a:p>
        </p:txBody>
      </p:sp>
      <p:sp>
        <p:nvSpPr>
          <p:cNvPr id="4" name="Slide Number Placeholder 3"/>
          <p:cNvSpPr>
            <a:spLocks noGrp="1"/>
          </p:cNvSpPr>
          <p:nvPr>
            <p:ph type="sldNum" sz="quarter" idx="10"/>
          </p:nvPr>
        </p:nvSpPr>
        <p:spPr/>
        <p:txBody>
          <a:bodyPr/>
          <a:lstStyle/>
          <a:p>
            <a:fld id="{F9168D70-8705-4849-9D41-552A42FA0783}" type="slidenum">
              <a:rPr lang="en-US" smtClean="0"/>
              <a:t>44</a:t>
            </a:fld>
            <a:endParaRPr lang="en-US"/>
          </a:p>
        </p:txBody>
      </p:sp>
    </p:spTree>
    <p:extLst>
      <p:ext uri="{BB962C8B-B14F-4D97-AF65-F5344CB8AC3E}">
        <p14:creationId xmlns:p14="http://schemas.microsoft.com/office/powerpoint/2010/main" val="4195556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https://pixabay.com/vectors/girl-waving-woman-female-student-295309/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Pixabay</a:t>
            </a:r>
            <a:r>
              <a:rPr lang="en-US" baseline="0" dirty="0"/>
              <a:t> image use license: https://pixabay.com/service/license/</a:t>
            </a:r>
            <a:endParaRPr lang="en-US" dirty="0"/>
          </a:p>
          <a:p>
            <a:endParaRPr lang="en-US" dirty="0"/>
          </a:p>
        </p:txBody>
      </p:sp>
      <p:sp>
        <p:nvSpPr>
          <p:cNvPr id="4" name="Slide Number Placeholder 3"/>
          <p:cNvSpPr>
            <a:spLocks noGrp="1"/>
          </p:cNvSpPr>
          <p:nvPr>
            <p:ph type="sldNum" sz="quarter" idx="10"/>
          </p:nvPr>
        </p:nvSpPr>
        <p:spPr/>
        <p:txBody>
          <a:bodyPr/>
          <a:lstStyle/>
          <a:p>
            <a:fld id="{F9168D70-8705-4849-9D41-552A42FA0783}" type="slidenum">
              <a:rPr lang="en-US" smtClean="0"/>
              <a:t>45</a:t>
            </a:fld>
            <a:endParaRPr lang="en-US"/>
          </a:p>
        </p:txBody>
      </p:sp>
    </p:spTree>
    <p:extLst>
      <p:ext uri="{BB962C8B-B14F-4D97-AF65-F5344CB8AC3E}">
        <p14:creationId xmlns:p14="http://schemas.microsoft.com/office/powerpoint/2010/main" val="895905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https://pixabay.com/vectors/girl-waving-woman-female-student-295309/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Pixabay</a:t>
            </a:r>
            <a:r>
              <a:rPr lang="en-US" baseline="0" dirty="0"/>
              <a:t> image use license: https://pixabay.com/service/license/</a:t>
            </a:r>
            <a:endParaRPr lang="en-US" dirty="0"/>
          </a:p>
          <a:p>
            <a:endParaRPr lang="en-US" dirty="0"/>
          </a:p>
        </p:txBody>
      </p:sp>
      <p:sp>
        <p:nvSpPr>
          <p:cNvPr id="4" name="Slide Number Placeholder 3"/>
          <p:cNvSpPr>
            <a:spLocks noGrp="1"/>
          </p:cNvSpPr>
          <p:nvPr>
            <p:ph type="sldNum" sz="quarter" idx="10"/>
          </p:nvPr>
        </p:nvSpPr>
        <p:spPr/>
        <p:txBody>
          <a:bodyPr/>
          <a:lstStyle/>
          <a:p>
            <a:fld id="{F9168D70-8705-4849-9D41-552A42FA0783}" type="slidenum">
              <a:rPr lang="en-US" smtClean="0"/>
              <a:t>46</a:t>
            </a:fld>
            <a:endParaRPr lang="en-US"/>
          </a:p>
        </p:txBody>
      </p:sp>
    </p:spTree>
    <p:extLst>
      <p:ext uri="{BB962C8B-B14F-4D97-AF65-F5344CB8AC3E}">
        <p14:creationId xmlns:p14="http://schemas.microsoft.com/office/powerpoint/2010/main" val="4113823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C821E0-397A-4C90-9CF9-D9B0B047E5D2}" type="slidenum">
              <a:rPr lang="en-US" smtClean="0"/>
              <a:pPr>
                <a:defRPr/>
              </a:pPr>
              <a:t>47</a:t>
            </a:fld>
            <a:endParaRPr lang="en-US"/>
          </a:p>
        </p:txBody>
      </p:sp>
    </p:spTree>
    <p:extLst>
      <p:ext uri="{BB962C8B-B14F-4D97-AF65-F5344CB8AC3E}">
        <p14:creationId xmlns:p14="http://schemas.microsoft.com/office/powerpoint/2010/main" val="4070924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C821E0-397A-4C90-9CF9-D9B0B047E5D2}" type="slidenum">
              <a:rPr lang="en-US" smtClean="0"/>
              <a:pPr>
                <a:defRPr/>
              </a:pPr>
              <a:t>48</a:t>
            </a:fld>
            <a:endParaRPr lang="en-US"/>
          </a:p>
        </p:txBody>
      </p:sp>
    </p:spTree>
    <p:extLst>
      <p:ext uri="{BB962C8B-B14F-4D97-AF65-F5344CB8AC3E}">
        <p14:creationId xmlns:p14="http://schemas.microsoft.com/office/powerpoint/2010/main" val="1545139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168D70-8705-4849-9D41-552A42FA0783}" type="slidenum">
              <a:rPr lang="en-US" smtClean="0"/>
              <a:t>49</a:t>
            </a:fld>
            <a:endParaRPr lang="en-US"/>
          </a:p>
        </p:txBody>
      </p:sp>
    </p:spTree>
    <p:extLst>
      <p:ext uri="{BB962C8B-B14F-4D97-AF65-F5344CB8AC3E}">
        <p14:creationId xmlns:p14="http://schemas.microsoft.com/office/powerpoint/2010/main" val="14388310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pPr>
              <a:defRPr/>
            </a:pPr>
            <a:fld id="{F5C821E0-397A-4C90-9CF9-D9B0B047E5D2}" type="slidenum">
              <a:rPr lang="en-US" smtClean="0"/>
              <a:pPr>
                <a:defRPr/>
              </a:pPr>
              <a:t>52</a:t>
            </a:fld>
            <a:endParaRPr lang="en-US"/>
          </a:p>
        </p:txBody>
      </p:sp>
    </p:spTree>
    <p:extLst>
      <p:ext uri="{BB962C8B-B14F-4D97-AF65-F5344CB8AC3E}">
        <p14:creationId xmlns:p14="http://schemas.microsoft.com/office/powerpoint/2010/main" val="77756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C821E0-397A-4C90-9CF9-D9B0B047E5D2}" type="slidenum">
              <a:rPr lang="en-US" smtClean="0"/>
              <a:pPr>
                <a:defRPr/>
              </a:pPr>
              <a:t>55</a:t>
            </a:fld>
            <a:endParaRPr lang="en-US"/>
          </a:p>
        </p:txBody>
      </p:sp>
    </p:spTree>
    <p:extLst>
      <p:ext uri="{BB962C8B-B14F-4D97-AF65-F5344CB8AC3E}">
        <p14:creationId xmlns:p14="http://schemas.microsoft.com/office/powerpoint/2010/main" val="41651371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https://pixabay.com/photos/smiling-corporate-lady-executive-2362136/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Pixabay</a:t>
            </a:r>
            <a:r>
              <a:rPr lang="en-US" baseline="0" dirty="0"/>
              <a:t> image use license: https://pixabay.com/service/license/</a:t>
            </a:r>
            <a:endParaRPr lang="en-US" dirty="0"/>
          </a:p>
          <a:p>
            <a:endParaRPr lang="en-US" dirty="0"/>
          </a:p>
        </p:txBody>
      </p:sp>
      <p:sp>
        <p:nvSpPr>
          <p:cNvPr id="4" name="Slide Number Placeholder 3"/>
          <p:cNvSpPr>
            <a:spLocks noGrp="1"/>
          </p:cNvSpPr>
          <p:nvPr>
            <p:ph type="sldNum" sz="quarter" idx="10"/>
          </p:nvPr>
        </p:nvSpPr>
        <p:spPr/>
        <p:txBody>
          <a:bodyPr/>
          <a:lstStyle/>
          <a:p>
            <a:fld id="{F9168D70-8705-4849-9D41-552A42FA0783}" type="slidenum">
              <a:rPr lang="en-US" smtClean="0"/>
              <a:t>56</a:t>
            </a:fld>
            <a:endParaRPr lang="en-US"/>
          </a:p>
        </p:txBody>
      </p:sp>
    </p:spTree>
    <p:extLst>
      <p:ext uri="{BB962C8B-B14F-4D97-AF65-F5344CB8AC3E}">
        <p14:creationId xmlns:p14="http://schemas.microsoft.com/office/powerpoint/2010/main" val="1370004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C821E0-397A-4C90-9CF9-D9B0B047E5D2}" type="slidenum">
              <a:rPr lang="en-US" smtClean="0"/>
              <a:pPr>
                <a:defRPr/>
              </a:pPr>
              <a:t>4</a:t>
            </a:fld>
            <a:endParaRPr lang="en-US"/>
          </a:p>
        </p:txBody>
      </p:sp>
    </p:spTree>
    <p:extLst>
      <p:ext uri="{BB962C8B-B14F-4D97-AF65-F5344CB8AC3E}">
        <p14:creationId xmlns:p14="http://schemas.microsoft.com/office/powerpoint/2010/main" val="23497870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https://pixabay.com/photos/upset-mad-crying-woman-sad-3061663/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Pixabay</a:t>
            </a:r>
            <a:r>
              <a:rPr lang="en-US" baseline="0" dirty="0"/>
              <a:t> image use license: https://pixabay.com/service/license/</a:t>
            </a:r>
            <a:endParaRPr lang="en-US" dirty="0"/>
          </a:p>
          <a:p>
            <a:endParaRPr lang="en-US" dirty="0"/>
          </a:p>
        </p:txBody>
      </p:sp>
      <p:sp>
        <p:nvSpPr>
          <p:cNvPr id="4" name="Slide Number Placeholder 3"/>
          <p:cNvSpPr>
            <a:spLocks noGrp="1"/>
          </p:cNvSpPr>
          <p:nvPr>
            <p:ph type="sldNum" sz="quarter" idx="10"/>
          </p:nvPr>
        </p:nvSpPr>
        <p:spPr/>
        <p:txBody>
          <a:bodyPr/>
          <a:lstStyle/>
          <a:p>
            <a:fld id="{F9168D70-8705-4849-9D41-552A42FA0783}" type="slidenum">
              <a:rPr lang="en-US" smtClean="0"/>
              <a:t>57</a:t>
            </a:fld>
            <a:endParaRPr lang="en-US"/>
          </a:p>
        </p:txBody>
      </p:sp>
    </p:spTree>
    <p:extLst>
      <p:ext uri="{BB962C8B-B14F-4D97-AF65-F5344CB8AC3E}">
        <p14:creationId xmlns:p14="http://schemas.microsoft.com/office/powerpoint/2010/main" val="20295923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https://pixabay.com/photos/confused-hands-up-unsure-perplexed-2681507/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Pixabay</a:t>
            </a:r>
            <a:r>
              <a:rPr lang="en-US" baseline="0" dirty="0"/>
              <a:t> image use license: https://pixabay.com/service/license/</a:t>
            </a:r>
            <a:endParaRPr lang="en-US" dirty="0"/>
          </a:p>
          <a:p>
            <a:endParaRPr lang="en-US" dirty="0"/>
          </a:p>
        </p:txBody>
      </p:sp>
      <p:sp>
        <p:nvSpPr>
          <p:cNvPr id="4" name="Slide Number Placeholder 3"/>
          <p:cNvSpPr>
            <a:spLocks noGrp="1"/>
          </p:cNvSpPr>
          <p:nvPr>
            <p:ph type="sldNum" sz="quarter" idx="10"/>
          </p:nvPr>
        </p:nvSpPr>
        <p:spPr/>
        <p:txBody>
          <a:bodyPr/>
          <a:lstStyle/>
          <a:p>
            <a:fld id="{F9168D70-8705-4849-9D41-552A42FA0783}" type="slidenum">
              <a:rPr lang="en-US" smtClean="0"/>
              <a:t>59</a:t>
            </a:fld>
            <a:endParaRPr lang="en-US"/>
          </a:p>
        </p:txBody>
      </p:sp>
    </p:spTree>
    <p:extLst>
      <p:ext uri="{BB962C8B-B14F-4D97-AF65-F5344CB8AC3E}">
        <p14:creationId xmlns:p14="http://schemas.microsoft.com/office/powerpoint/2010/main" val="22465172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https://pixabay.com/photos/annoyed-woman-irate-angry-mad-3126442/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Pixabay</a:t>
            </a:r>
            <a:r>
              <a:rPr lang="en-US" baseline="0" dirty="0"/>
              <a:t> image use license: https://pixabay.com/service/license/</a:t>
            </a:r>
            <a:endParaRPr lang="en-US" dirty="0"/>
          </a:p>
          <a:p>
            <a:endParaRPr lang="en-US" dirty="0"/>
          </a:p>
        </p:txBody>
      </p:sp>
      <p:sp>
        <p:nvSpPr>
          <p:cNvPr id="4" name="Slide Number Placeholder 3"/>
          <p:cNvSpPr>
            <a:spLocks noGrp="1"/>
          </p:cNvSpPr>
          <p:nvPr>
            <p:ph type="sldNum" sz="quarter" idx="10"/>
          </p:nvPr>
        </p:nvSpPr>
        <p:spPr/>
        <p:txBody>
          <a:bodyPr/>
          <a:lstStyle/>
          <a:p>
            <a:fld id="{F9168D70-8705-4849-9D41-552A42FA0783}" type="slidenum">
              <a:rPr lang="en-US" smtClean="0"/>
              <a:t>60</a:t>
            </a:fld>
            <a:endParaRPr lang="en-US"/>
          </a:p>
        </p:txBody>
      </p:sp>
    </p:spTree>
    <p:extLst>
      <p:ext uri="{BB962C8B-B14F-4D97-AF65-F5344CB8AC3E}">
        <p14:creationId xmlns:p14="http://schemas.microsoft.com/office/powerpoint/2010/main" val="3511144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https://pixabay.com/photos/thinking-person-person-thinking-2681494/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Pixabay</a:t>
            </a:r>
            <a:r>
              <a:rPr lang="en-US" baseline="0" dirty="0"/>
              <a:t> image use license: https://pixabay.com/service/license/</a:t>
            </a:r>
            <a:endParaRPr lang="en-US" dirty="0"/>
          </a:p>
          <a:p>
            <a:endParaRPr lang="en-US" dirty="0"/>
          </a:p>
        </p:txBody>
      </p:sp>
      <p:sp>
        <p:nvSpPr>
          <p:cNvPr id="4" name="Slide Number Placeholder 3"/>
          <p:cNvSpPr>
            <a:spLocks noGrp="1"/>
          </p:cNvSpPr>
          <p:nvPr>
            <p:ph type="sldNum" sz="quarter" idx="10"/>
          </p:nvPr>
        </p:nvSpPr>
        <p:spPr/>
        <p:txBody>
          <a:bodyPr/>
          <a:lstStyle/>
          <a:p>
            <a:fld id="{F9168D70-8705-4849-9D41-552A42FA0783}" type="slidenum">
              <a:rPr lang="en-US" smtClean="0"/>
              <a:t>61</a:t>
            </a:fld>
            <a:endParaRPr lang="en-US"/>
          </a:p>
        </p:txBody>
      </p:sp>
    </p:spTree>
    <p:extLst>
      <p:ext uri="{BB962C8B-B14F-4D97-AF65-F5344CB8AC3E}">
        <p14:creationId xmlns:p14="http://schemas.microsoft.com/office/powerpoint/2010/main" val="16320423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https://pixabay.com/photos/person-thumbs-up-smiling-success-2385787/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Pixabay</a:t>
            </a:r>
            <a:r>
              <a:rPr lang="en-US" baseline="0" dirty="0"/>
              <a:t> image use license: https://pixabay.com/service/license/</a:t>
            </a:r>
            <a:endParaRPr lang="en-US" dirty="0"/>
          </a:p>
          <a:p>
            <a:endParaRPr lang="en-US" dirty="0"/>
          </a:p>
        </p:txBody>
      </p:sp>
      <p:sp>
        <p:nvSpPr>
          <p:cNvPr id="4" name="Slide Number Placeholder 3"/>
          <p:cNvSpPr>
            <a:spLocks noGrp="1"/>
          </p:cNvSpPr>
          <p:nvPr>
            <p:ph type="sldNum" sz="quarter" idx="10"/>
          </p:nvPr>
        </p:nvSpPr>
        <p:spPr/>
        <p:txBody>
          <a:bodyPr/>
          <a:lstStyle/>
          <a:p>
            <a:fld id="{F9168D70-8705-4849-9D41-552A42FA0783}" type="slidenum">
              <a:rPr lang="en-US" smtClean="0"/>
              <a:t>62</a:t>
            </a:fld>
            <a:endParaRPr lang="en-US"/>
          </a:p>
        </p:txBody>
      </p:sp>
    </p:spTree>
    <p:extLst>
      <p:ext uri="{BB962C8B-B14F-4D97-AF65-F5344CB8AC3E}">
        <p14:creationId xmlns:p14="http://schemas.microsoft.com/office/powerpoint/2010/main" val="25376740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https://pixabay.com/vectors/laptop-girl-woman-people-computer-40935/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Pixabay</a:t>
            </a:r>
            <a:r>
              <a:rPr lang="en-US" baseline="0" dirty="0"/>
              <a:t> image use license: https://pixabay.com/service/license/</a:t>
            </a:r>
            <a:endParaRPr lang="en-US" dirty="0"/>
          </a:p>
          <a:p>
            <a:endParaRPr lang="en-US" dirty="0"/>
          </a:p>
        </p:txBody>
      </p:sp>
      <p:sp>
        <p:nvSpPr>
          <p:cNvPr id="4" name="Slide Number Placeholder 3"/>
          <p:cNvSpPr>
            <a:spLocks noGrp="1"/>
          </p:cNvSpPr>
          <p:nvPr>
            <p:ph type="sldNum" sz="quarter" idx="10"/>
          </p:nvPr>
        </p:nvSpPr>
        <p:spPr/>
        <p:txBody>
          <a:bodyPr/>
          <a:lstStyle/>
          <a:p>
            <a:fld id="{F9168D70-8705-4849-9D41-552A42FA0783}" type="slidenum">
              <a:rPr lang="en-US" smtClean="0"/>
              <a:t>64</a:t>
            </a:fld>
            <a:endParaRPr lang="en-US"/>
          </a:p>
        </p:txBody>
      </p:sp>
    </p:spTree>
    <p:extLst>
      <p:ext uri="{BB962C8B-B14F-4D97-AF65-F5344CB8AC3E}">
        <p14:creationId xmlns:p14="http://schemas.microsoft.com/office/powerpoint/2010/main" val="34623866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C821E0-397A-4C90-9CF9-D9B0B047E5D2}" type="slidenum">
              <a:rPr lang="en-US" smtClean="0"/>
              <a:pPr>
                <a:defRPr/>
              </a:pPr>
              <a:t>66</a:t>
            </a:fld>
            <a:endParaRPr lang="en-US"/>
          </a:p>
        </p:txBody>
      </p:sp>
    </p:spTree>
    <p:extLst>
      <p:ext uri="{BB962C8B-B14F-4D97-AF65-F5344CB8AC3E}">
        <p14:creationId xmlns:p14="http://schemas.microsoft.com/office/powerpoint/2010/main" val="40254607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C821E0-397A-4C90-9CF9-D9B0B047E5D2}" type="slidenum">
              <a:rPr lang="en-US" smtClean="0"/>
              <a:pPr>
                <a:defRPr/>
              </a:pPr>
              <a:t>77</a:t>
            </a:fld>
            <a:endParaRPr lang="en-US"/>
          </a:p>
        </p:txBody>
      </p:sp>
    </p:spTree>
    <p:extLst>
      <p:ext uri="{BB962C8B-B14F-4D97-AF65-F5344CB8AC3E}">
        <p14:creationId xmlns:p14="http://schemas.microsoft.com/office/powerpoint/2010/main" val="20072651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sym typeface="Wingdings" panose="05000000000000000000" pitchFamily="2" charset="2"/>
              </a:rPr>
              <a:t> </a:t>
            </a:r>
            <a:r>
              <a:rPr lang="en-US" dirty="0"/>
              <a:t>Change second parenthetical material to</a:t>
            </a:r>
            <a:r>
              <a:rPr lang="en-US" baseline="0" dirty="0"/>
              <a:t> </a:t>
            </a:r>
            <a:r>
              <a:rPr lang="en-US" dirty="0"/>
              <a:t>(10</a:t>
            </a:r>
            <a:r>
              <a:rPr lang="en-US" baseline="30000" dirty="0"/>
              <a:t>th</a:t>
            </a:r>
            <a:r>
              <a:rPr lang="en-US" dirty="0"/>
              <a:t> ed., in Modules).</a:t>
            </a:r>
          </a:p>
        </p:txBody>
      </p:sp>
      <p:sp>
        <p:nvSpPr>
          <p:cNvPr id="4" name="Slide Number Placeholder 3"/>
          <p:cNvSpPr>
            <a:spLocks noGrp="1"/>
          </p:cNvSpPr>
          <p:nvPr>
            <p:ph type="sldNum" sz="quarter" idx="10"/>
          </p:nvPr>
        </p:nvSpPr>
        <p:spPr/>
        <p:txBody>
          <a:bodyPr/>
          <a:lstStyle/>
          <a:p>
            <a:pPr>
              <a:defRPr/>
            </a:pPr>
            <a:fld id="{F5C821E0-397A-4C90-9CF9-D9B0B047E5D2}" type="slidenum">
              <a:rPr lang="en-US" smtClean="0"/>
              <a:pPr>
                <a:defRPr/>
              </a:pPr>
              <a:t>82</a:t>
            </a:fld>
            <a:endParaRPr lang="en-US"/>
          </a:p>
        </p:txBody>
      </p:sp>
    </p:spTree>
    <p:extLst>
      <p:ext uri="{BB962C8B-B14F-4D97-AF65-F5344CB8AC3E}">
        <p14:creationId xmlns:p14="http://schemas.microsoft.com/office/powerpoint/2010/main" val="26333301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C821E0-397A-4C90-9CF9-D9B0B047E5D2}" type="slidenum">
              <a:rPr lang="en-US" smtClean="0"/>
              <a:pPr>
                <a:defRPr/>
              </a:pPr>
              <a:t>83</a:t>
            </a:fld>
            <a:endParaRPr lang="en-US"/>
          </a:p>
        </p:txBody>
      </p:sp>
    </p:spTree>
    <p:extLst>
      <p:ext uri="{BB962C8B-B14F-4D97-AF65-F5344CB8AC3E}">
        <p14:creationId xmlns:p14="http://schemas.microsoft.com/office/powerpoint/2010/main" val="2027572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2000" dirty="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F5C821E0-397A-4C90-9CF9-D9B0B047E5D2}" type="slidenum">
              <a:rPr lang="en-US" smtClean="0"/>
              <a:pPr>
                <a:defRPr/>
              </a:pPr>
              <a:t>13</a:t>
            </a:fld>
            <a:endParaRPr lang="en-US"/>
          </a:p>
        </p:txBody>
      </p:sp>
    </p:spTree>
    <p:extLst>
      <p:ext uri="{BB962C8B-B14F-4D97-AF65-F5344CB8AC3E}">
        <p14:creationId xmlns:p14="http://schemas.microsoft.com/office/powerpoint/2010/main" val="1753190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sym typeface="Wingdings" panose="05000000000000000000" pitchFamily="2" charset="2"/>
              </a:rPr>
              <a:t> </a:t>
            </a:r>
            <a:r>
              <a:rPr lang="en-US" dirty="0"/>
              <a:t>Change second parenthetical material to</a:t>
            </a:r>
            <a:r>
              <a:rPr lang="en-US" baseline="0" dirty="0"/>
              <a:t> </a:t>
            </a:r>
            <a:r>
              <a:rPr lang="en-US" dirty="0"/>
              <a:t>(10</a:t>
            </a:r>
            <a:r>
              <a:rPr lang="en-US" baseline="30000" dirty="0"/>
              <a:t>th</a:t>
            </a:r>
            <a:r>
              <a:rPr lang="en-US" dirty="0"/>
              <a:t> ed., in Modules).</a:t>
            </a:r>
          </a:p>
        </p:txBody>
      </p:sp>
      <p:sp>
        <p:nvSpPr>
          <p:cNvPr id="4" name="Slide Number Placeholder 3"/>
          <p:cNvSpPr>
            <a:spLocks noGrp="1"/>
          </p:cNvSpPr>
          <p:nvPr>
            <p:ph type="sldNum" sz="quarter" idx="10"/>
          </p:nvPr>
        </p:nvSpPr>
        <p:spPr/>
        <p:txBody>
          <a:bodyPr/>
          <a:lstStyle/>
          <a:p>
            <a:pPr>
              <a:defRPr/>
            </a:pPr>
            <a:fld id="{F5C821E0-397A-4C90-9CF9-D9B0B047E5D2}" type="slidenum">
              <a:rPr lang="en-US" smtClean="0"/>
              <a:pPr>
                <a:defRPr/>
              </a:pPr>
              <a:t>84</a:t>
            </a:fld>
            <a:endParaRPr lang="en-US"/>
          </a:p>
        </p:txBody>
      </p:sp>
    </p:spTree>
    <p:extLst>
      <p:ext uri="{BB962C8B-B14F-4D97-AF65-F5344CB8AC3E}">
        <p14:creationId xmlns:p14="http://schemas.microsoft.com/office/powerpoint/2010/main" val="26764100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sym typeface="Wingdings" panose="05000000000000000000" pitchFamily="2" charset="2"/>
              </a:rPr>
              <a:t> </a:t>
            </a:r>
            <a:r>
              <a:rPr lang="en-US" dirty="0"/>
              <a:t>Change second parenthetical material to</a:t>
            </a:r>
            <a:r>
              <a:rPr lang="en-US" baseline="0" dirty="0"/>
              <a:t> </a:t>
            </a:r>
            <a:r>
              <a:rPr lang="en-US" dirty="0"/>
              <a:t>(10</a:t>
            </a:r>
            <a:r>
              <a:rPr lang="en-US" baseline="30000" dirty="0"/>
              <a:t>th</a:t>
            </a:r>
            <a:r>
              <a:rPr lang="en-US" dirty="0"/>
              <a:t> ed., in Modules).</a:t>
            </a:r>
          </a:p>
        </p:txBody>
      </p:sp>
      <p:sp>
        <p:nvSpPr>
          <p:cNvPr id="4" name="Slide Number Placeholder 3"/>
          <p:cNvSpPr>
            <a:spLocks noGrp="1"/>
          </p:cNvSpPr>
          <p:nvPr>
            <p:ph type="sldNum" sz="quarter" idx="10"/>
          </p:nvPr>
        </p:nvSpPr>
        <p:spPr/>
        <p:txBody>
          <a:bodyPr/>
          <a:lstStyle/>
          <a:p>
            <a:pPr>
              <a:defRPr/>
            </a:pPr>
            <a:fld id="{F5C821E0-397A-4C90-9CF9-D9B0B047E5D2}" type="slidenum">
              <a:rPr lang="en-US" smtClean="0"/>
              <a:pPr>
                <a:defRPr/>
              </a:pPr>
              <a:t>85</a:t>
            </a:fld>
            <a:endParaRPr lang="en-US"/>
          </a:p>
        </p:txBody>
      </p:sp>
    </p:spTree>
    <p:extLst>
      <p:ext uri="{BB962C8B-B14F-4D97-AF65-F5344CB8AC3E}">
        <p14:creationId xmlns:p14="http://schemas.microsoft.com/office/powerpoint/2010/main" val="16416286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C821E0-397A-4C90-9CF9-D9B0B047E5D2}" type="slidenum">
              <a:rPr lang="en-US" smtClean="0"/>
              <a:pPr>
                <a:defRPr/>
              </a:pPr>
              <a:t>86</a:t>
            </a:fld>
            <a:endParaRPr lang="en-US"/>
          </a:p>
        </p:txBody>
      </p:sp>
    </p:spTree>
    <p:extLst>
      <p:ext uri="{BB962C8B-B14F-4D97-AF65-F5344CB8AC3E}">
        <p14:creationId xmlns:p14="http://schemas.microsoft.com/office/powerpoint/2010/main" val="10144815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C821E0-397A-4C90-9CF9-D9B0B047E5D2}" type="slidenum">
              <a:rPr lang="en-US" smtClean="0"/>
              <a:pPr>
                <a:defRPr/>
              </a:pPr>
              <a:t>87</a:t>
            </a:fld>
            <a:endParaRPr lang="en-US"/>
          </a:p>
        </p:txBody>
      </p:sp>
    </p:spTree>
    <p:extLst>
      <p:ext uri="{BB962C8B-B14F-4D97-AF65-F5344CB8AC3E}">
        <p14:creationId xmlns:p14="http://schemas.microsoft.com/office/powerpoint/2010/main" val="35740524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sz="1200" dirty="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F5C821E0-397A-4C90-9CF9-D9B0B047E5D2}" type="slidenum">
              <a:rPr lang="en-US" smtClean="0"/>
              <a:pPr>
                <a:defRPr/>
              </a:pPr>
              <a:t>91</a:t>
            </a:fld>
            <a:endParaRPr lang="en-US"/>
          </a:p>
        </p:txBody>
      </p:sp>
    </p:spTree>
    <p:extLst>
      <p:ext uri="{BB962C8B-B14F-4D97-AF65-F5344CB8AC3E}">
        <p14:creationId xmlns:p14="http://schemas.microsoft.com/office/powerpoint/2010/main" val="22799079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C821E0-397A-4C90-9CF9-D9B0B047E5D2}" type="slidenum">
              <a:rPr lang="en-US" smtClean="0"/>
              <a:pPr>
                <a:defRPr/>
              </a:pPr>
              <a:t>95</a:t>
            </a:fld>
            <a:endParaRPr lang="en-US"/>
          </a:p>
        </p:txBody>
      </p:sp>
    </p:spTree>
    <p:extLst>
      <p:ext uri="{BB962C8B-B14F-4D97-AF65-F5344CB8AC3E}">
        <p14:creationId xmlns:p14="http://schemas.microsoft.com/office/powerpoint/2010/main" val="2864750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C821E0-397A-4C90-9CF9-D9B0B047E5D2}" type="slidenum">
              <a:rPr lang="en-US" smtClean="0"/>
              <a:pPr>
                <a:defRPr/>
              </a:pPr>
              <a:t>14</a:t>
            </a:fld>
            <a:endParaRPr lang="en-US"/>
          </a:p>
        </p:txBody>
      </p:sp>
    </p:spTree>
    <p:extLst>
      <p:ext uri="{BB962C8B-B14F-4D97-AF65-F5344CB8AC3E}">
        <p14:creationId xmlns:p14="http://schemas.microsoft.com/office/powerpoint/2010/main" val="2543931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C821E0-397A-4C90-9CF9-D9B0B047E5D2}" type="slidenum">
              <a:rPr lang="en-US" smtClean="0"/>
              <a:pPr>
                <a:defRPr/>
              </a:pPr>
              <a:t>20</a:t>
            </a:fld>
            <a:endParaRPr lang="en-US"/>
          </a:p>
        </p:txBody>
      </p:sp>
    </p:spTree>
    <p:extLst>
      <p:ext uri="{BB962C8B-B14F-4D97-AF65-F5344CB8AC3E}">
        <p14:creationId xmlns:p14="http://schemas.microsoft.com/office/powerpoint/2010/main" val="1020112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b="0" dirty="0"/>
          </a:p>
          <a:p>
            <a:endParaRPr lang="en-US" b="0" dirty="0"/>
          </a:p>
        </p:txBody>
      </p:sp>
      <p:sp>
        <p:nvSpPr>
          <p:cNvPr id="4" name="Slide Number Placeholder 3"/>
          <p:cNvSpPr>
            <a:spLocks noGrp="1"/>
          </p:cNvSpPr>
          <p:nvPr>
            <p:ph type="sldNum" sz="quarter" idx="10"/>
          </p:nvPr>
        </p:nvSpPr>
        <p:spPr/>
        <p:txBody>
          <a:bodyPr/>
          <a:lstStyle/>
          <a:p>
            <a:pPr>
              <a:defRPr/>
            </a:pPr>
            <a:fld id="{F5C821E0-397A-4C90-9CF9-D9B0B047E5D2}" type="slidenum">
              <a:rPr lang="en-US" smtClean="0"/>
              <a:pPr>
                <a:defRPr/>
              </a:pPr>
              <a:t>21</a:t>
            </a:fld>
            <a:endParaRPr lang="en-US"/>
          </a:p>
        </p:txBody>
      </p:sp>
    </p:spTree>
    <p:extLst>
      <p:ext uri="{BB962C8B-B14F-4D97-AF65-F5344CB8AC3E}">
        <p14:creationId xmlns:p14="http://schemas.microsoft.com/office/powerpoint/2010/main" val="922690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C821E0-397A-4C90-9CF9-D9B0B047E5D2}" type="slidenum">
              <a:rPr lang="en-US" smtClean="0"/>
              <a:pPr>
                <a:defRPr/>
              </a:pPr>
              <a:t>22</a:t>
            </a:fld>
            <a:endParaRPr lang="en-US"/>
          </a:p>
        </p:txBody>
      </p:sp>
    </p:spTree>
    <p:extLst>
      <p:ext uri="{BB962C8B-B14F-4D97-AF65-F5344CB8AC3E}">
        <p14:creationId xmlns:p14="http://schemas.microsoft.com/office/powerpoint/2010/main" val="2121599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C821E0-397A-4C90-9CF9-D9B0B047E5D2}" type="slidenum">
              <a:rPr lang="en-US" smtClean="0"/>
              <a:pPr>
                <a:defRPr/>
              </a:pPr>
              <a:t>24</a:t>
            </a:fld>
            <a:endParaRPr lang="en-US"/>
          </a:p>
        </p:txBody>
      </p:sp>
    </p:spTree>
    <p:extLst>
      <p:ext uri="{BB962C8B-B14F-4D97-AF65-F5344CB8AC3E}">
        <p14:creationId xmlns:p14="http://schemas.microsoft.com/office/powerpoint/2010/main" val="150487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7"/>
            <a:ext cx="9144000" cy="1181997"/>
          </a:xfrm>
          <a:ln>
            <a:solidFill>
              <a:srgbClr val="2F5597"/>
            </a:solidFill>
          </a:ln>
        </p:spPr>
        <p:txBody>
          <a:bodyPr anchor="ct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Rounded Rectangle 3"/>
          <p:cNvSpPr/>
          <p:nvPr userDrawn="1"/>
        </p:nvSpPr>
        <p:spPr>
          <a:xfrm>
            <a:off x="1128384" y="900369"/>
            <a:ext cx="10018058" cy="239357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dirty="0">
              <a:solidFill>
                <a:srgbClr val="2F5597"/>
              </a:solidFill>
              <a:latin typeface="Arial Rounded MT Bold" panose="020F0704030504030204" pitchFamily="34" charset="0"/>
            </a:endParaRPr>
          </a:p>
        </p:txBody>
      </p:sp>
      <p:sp>
        <p:nvSpPr>
          <p:cNvPr id="2" name="Title 1"/>
          <p:cNvSpPr>
            <a:spLocks noGrp="1"/>
          </p:cNvSpPr>
          <p:nvPr>
            <p:ph type="ctrTitle"/>
          </p:nvPr>
        </p:nvSpPr>
        <p:spPr>
          <a:xfrm>
            <a:off x="1404730" y="1147590"/>
            <a:ext cx="9144000" cy="1899133"/>
          </a:xfrm>
        </p:spPr>
        <p:txBody>
          <a:bodyPr anchor="t"/>
          <a:lstStyle>
            <a:lvl1pPr algn="l">
              <a:defRPr sz="6000"/>
            </a:lvl1pPr>
          </a:lstStyle>
          <a:p>
            <a:r>
              <a:rPr lang="en-US" dirty="0"/>
              <a:t>Click to edit Master title style</a:t>
            </a:r>
          </a:p>
        </p:txBody>
      </p:sp>
    </p:spTree>
    <p:extLst>
      <p:ext uri="{BB962C8B-B14F-4D97-AF65-F5344CB8AC3E}">
        <p14:creationId xmlns:p14="http://schemas.microsoft.com/office/powerpoint/2010/main" val="402789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7974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3324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ight Arrow 6"/>
          <p:cNvSpPr/>
          <p:nvPr userDrawn="1"/>
        </p:nvSpPr>
        <p:spPr>
          <a:xfrm>
            <a:off x="838200" y="1077741"/>
            <a:ext cx="10691191" cy="456164"/>
          </a:xfrm>
          <a:prstGeom prst="rightArrow">
            <a:avLst>
              <a:gd name="adj1" fmla="val 20949"/>
              <a:gd name="adj2" fmla="val 354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533905"/>
            <a:ext cx="10515600" cy="4643058"/>
          </a:xfrm>
        </p:spPr>
        <p:txBody>
          <a:bodyPr>
            <a:normAutofit/>
          </a:bodyPr>
          <a:lstStyle>
            <a:lvl1pPr>
              <a:lnSpc>
                <a:spcPct val="100000"/>
              </a:lnSpc>
              <a:spcBef>
                <a:spcPts val="1200"/>
              </a:spcBef>
              <a:defRPr sz="2400"/>
            </a:lvl1pPr>
            <a:lvl2pPr>
              <a:lnSpc>
                <a:spcPct val="100000"/>
              </a:lnSpc>
              <a:spcBef>
                <a:spcPts val="1200"/>
              </a:spcBef>
              <a:defRPr sz="2400"/>
            </a:lvl2pPr>
            <a:lvl3pPr>
              <a:lnSpc>
                <a:spcPct val="100000"/>
              </a:lnSpc>
              <a:spcBef>
                <a:spcPts val="1200"/>
              </a:spcBef>
              <a:defRPr sz="2400"/>
            </a:lvl3pPr>
            <a:lvl4pPr>
              <a:lnSpc>
                <a:spcPct val="100000"/>
              </a:lnSpc>
              <a:spcBef>
                <a:spcPts val="1200"/>
              </a:spcBef>
              <a:defRPr sz="2400"/>
            </a:lvl4pPr>
            <a:lvl5pPr>
              <a:lnSpc>
                <a:spcPct val="100000"/>
              </a:lnSpc>
              <a:spcBef>
                <a:spcPts val="1200"/>
              </a:spcBef>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838200" y="365126"/>
            <a:ext cx="10515600" cy="1039604"/>
          </a:xfrm>
        </p:spPr>
        <p:txBody>
          <a:bodyPr/>
          <a:lstStyle>
            <a:lvl1pPr>
              <a:defRPr>
                <a:solidFill>
                  <a:schemeClr val="accent5">
                    <a:lumMod val="75000"/>
                  </a:schemeClr>
                </a:solidFill>
              </a:defRPr>
            </a:lvl1pPr>
          </a:lstStyle>
          <a:p>
            <a:r>
              <a:rPr lang="en-US" dirty="0"/>
              <a:t>Click to edit Master title style</a:t>
            </a:r>
          </a:p>
        </p:txBody>
      </p:sp>
    </p:spTree>
    <p:extLst>
      <p:ext uri="{BB962C8B-B14F-4D97-AF65-F5344CB8AC3E}">
        <p14:creationId xmlns:p14="http://schemas.microsoft.com/office/powerpoint/2010/main" val="3193262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Tree>
    <p:extLst>
      <p:ext uri="{BB962C8B-B14F-4D97-AF65-F5344CB8AC3E}">
        <p14:creationId xmlns:p14="http://schemas.microsoft.com/office/powerpoint/2010/main" val="3901339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Right Arrow 8"/>
          <p:cNvSpPr/>
          <p:nvPr userDrawn="1"/>
        </p:nvSpPr>
        <p:spPr>
          <a:xfrm>
            <a:off x="838200" y="1077741"/>
            <a:ext cx="10691191" cy="456164"/>
          </a:xfrm>
          <a:prstGeom prst="rightArrow">
            <a:avLst>
              <a:gd name="adj1" fmla="val 20949"/>
              <a:gd name="adj2" fmla="val 354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2"/>
          </p:nvPr>
        </p:nvSpPr>
        <p:spPr>
          <a:xfrm>
            <a:off x="6172200" y="1533905"/>
            <a:ext cx="5181600" cy="4643058"/>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half" idx="1"/>
          </p:nvPr>
        </p:nvSpPr>
        <p:spPr>
          <a:xfrm>
            <a:off x="838200" y="1533905"/>
            <a:ext cx="5181600" cy="4643058"/>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838200" y="365126"/>
            <a:ext cx="10515600" cy="880578"/>
          </a:xfrm>
        </p:spPr>
        <p:txBody>
          <a:bodyPr/>
          <a:lstStyle/>
          <a:p>
            <a:r>
              <a:rPr lang="en-US" dirty="0"/>
              <a:t>Click to edit Master title style</a:t>
            </a:r>
          </a:p>
        </p:txBody>
      </p:sp>
    </p:spTree>
    <p:extLst>
      <p:ext uri="{BB962C8B-B14F-4D97-AF65-F5344CB8AC3E}">
        <p14:creationId xmlns:p14="http://schemas.microsoft.com/office/powerpoint/2010/main" val="3338504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72200" y="2214795"/>
            <a:ext cx="5183188" cy="3684588"/>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550537"/>
            <a:ext cx="5183188" cy="538237"/>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214795"/>
            <a:ext cx="5157787" cy="3684588"/>
          </a:xfrm>
        </p:spPr>
        <p:txBody>
          <a:bodyPr/>
          <a:lstStyle>
            <a:lvl1pPr>
              <a:defRPr sz="2400"/>
            </a:lvl1pPr>
            <a:lvl2pPr>
              <a:defRPr sz="2400"/>
            </a:lvl2pPr>
            <a:lvl3pPr>
              <a:defRPr sz="2400"/>
            </a:lvl3pPr>
            <a:lvl4pPr>
              <a:defRPr sz="2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idx="1"/>
          </p:nvPr>
        </p:nvSpPr>
        <p:spPr>
          <a:xfrm>
            <a:off x="839788" y="1550537"/>
            <a:ext cx="5157787" cy="538237"/>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itle 1"/>
          <p:cNvSpPr>
            <a:spLocks noGrp="1"/>
          </p:cNvSpPr>
          <p:nvPr>
            <p:ph type="title"/>
          </p:nvPr>
        </p:nvSpPr>
        <p:spPr>
          <a:xfrm>
            <a:off x="839788" y="365126"/>
            <a:ext cx="10515600" cy="883104"/>
          </a:xfrm>
        </p:spPr>
        <p:txBody>
          <a:bodyPr/>
          <a:lstStyle/>
          <a:p>
            <a:r>
              <a:rPr lang="en-US"/>
              <a:t>Click to edit Master title style</a:t>
            </a:r>
          </a:p>
        </p:txBody>
      </p:sp>
      <p:sp>
        <p:nvSpPr>
          <p:cNvPr id="10" name="Right Arrow 9"/>
          <p:cNvSpPr/>
          <p:nvPr userDrawn="1"/>
        </p:nvSpPr>
        <p:spPr>
          <a:xfrm>
            <a:off x="838200" y="1077741"/>
            <a:ext cx="10691191" cy="456164"/>
          </a:xfrm>
          <a:prstGeom prst="rightArrow">
            <a:avLst>
              <a:gd name="adj1" fmla="val 20949"/>
              <a:gd name="adj2" fmla="val 354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2463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5358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0086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Tree>
    <p:extLst>
      <p:ext uri="{BB962C8B-B14F-4D97-AF65-F5344CB8AC3E}">
        <p14:creationId xmlns:p14="http://schemas.microsoft.com/office/powerpoint/2010/main" val="3217104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62367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ight Arrow 4"/>
          <p:cNvSpPr/>
          <p:nvPr userDrawn="1"/>
        </p:nvSpPr>
        <p:spPr>
          <a:xfrm>
            <a:off x="10377995" y="5948039"/>
            <a:ext cx="975805" cy="542441"/>
          </a:xfrm>
          <a:prstGeom prst="rightArrow">
            <a:avLst/>
          </a:prstGeom>
          <a:solidFill>
            <a:srgbClr val="2F55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Enter…</a:t>
            </a:r>
          </a:p>
        </p:txBody>
      </p:sp>
      <p:sp>
        <p:nvSpPr>
          <p:cNvPr id="7" name="Rectangle 6"/>
          <p:cNvSpPr/>
          <p:nvPr userDrawn="1"/>
        </p:nvSpPr>
        <p:spPr>
          <a:xfrm>
            <a:off x="5855376" y="6034593"/>
            <a:ext cx="95891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baseline="0" dirty="0">
                <a:solidFill>
                  <a:srgbClr val="002060"/>
                </a:solidFill>
                <a:effectLst/>
                <a:latin typeface="+mn-lt"/>
                <a:ea typeface="+mn-ea"/>
                <a:cs typeface="+mn-cs"/>
              </a:rPr>
              <a:t>Slide </a:t>
            </a:r>
            <a:fld id="{76FAEF07-7898-4E3D-8B14-887B1A50CACE}" type="slidenum">
              <a:rPr lang="en-US" sz="1800" b="0" kern="1200" baseline="0" smtClean="0">
                <a:solidFill>
                  <a:srgbClr val="002060"/>
                </a:solidFill>
                <a:effectLst/>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800" b="1" kern="1200" dirty="0">
              <a:solidFill>
                <a:srgbClr val="002060"/>
              </a:solidFill>
              <a:effectLst/>
              <a:latin typeface="+mn-lt"/>
              <a:ea typeface="+mn-ea"/>
              <a:cs typeface="+mn-cs"/>
            </a:endParaRPr>
          </a:p>
        </p:txBody>
      </p:sp>
      <p:sp>
        <p:nvSpPr>
          <p:cNvPr id="4" name="Rectangle 3"/>
          <p:cNvSpPr/>
          <p:nvPr userDrawn="1"/>
        </p:nvSpPr>
        <p:spPr>
          <a:xfrm>
            <a:off x="724351" y="6034593"/>
            <a:ext cx="248048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baseline="0" dirty="0">
                <a:solidFill>
                  <a:srgbClr val="002060"/>
                </a:solidFill>
                <a:effectLst/>
                <a:latin typeface="+mn-lt"/>
                <a:ea typeface="+mn-ea"/>
                <a:cs typeface="+mn-cs"/>
              </a:rPr>
              <a:t>© Bramesfeld (2020)</a:t>
            </a:r>
            <a:endParaRPr lang="en-US" sz="1800" b="1" kern="1200" dirty="0">
              <a:solidFill>
                <a:srgbClr val="002060"/>
              </a:solidFill>
              <a:effectLst/>
              <a:latin typeface="+mn-lt"/>
              <a:ea typeface="+mn-ea"/>
              <a:cs typeface="+mn-cs"/>
            </a:endParaRPr>
          </a:p>
        </p:txBody>
      </p:sp>
      <p:sp>
        <p:nvSpPr>
          <p:cNvPr id="3" name="Text Placeholder 2"/>
          <p:cNvSpPr>
            <a:spLocks noGrp="1"/>
          </p:cNvSpPr>
          <p:nvPr>
            <p:ph type="body" idx="1"/>
          </p:nvPr>
        </p:nvSpPr>
        <p:spPr>
          <a:xfrm>
            <a:off x="838200" y="1338471"/>
            <a:ext cx="10515600" cy="44968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838200" y="365126"/>
            <a:ext cx="10515600" cy="76131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208450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accent5">
              <a:lumMod val="75000"/>
            </a:schemeClr>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800"/>
        </a:spcBef>
        <a:buClr>
          <a:schemeClr val="accent5">
            <a:lumMod val="50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1800"/>
        </a:spcBef>
        <a:buClr>
          <a:schemeClr val="accent5">
            <a:lumMod val="50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1800"/>
        </a:spcBef>
        <a:buClr>
          <a:schemeClr val="accent5">
            <a:lumMod val="50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1800"/>
        </a:spcBef>
        <a:buClr>
          <a:schemeClr val="accent5">
            <a:lumMod val="50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1800"/>
        </a:spcBef>
        <a:buClr>
          <a:schemeClr val="accent5">
            <a:lumMod val="50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88.xml"/><Relationship Id="rId3" Type="http://schemas.openxmlformats.org/officeDocument/2006/relationships/slide" Target="slide3.xml"/><Relationship Id="rId7" Type="http://schemas.openxmlformats.org/officeDocument/2006/relationships/slide" Target="slide6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51.xml"/><Relationship Id="rId5" Type="http://schemas.openxmlformats.org/officeDocument/2006/relationships/slide" Target="slide27.xml"/><Relationship Id="rId4" Type="http://schemas.openxmlformats.org/officeDocument/2006/relationships/slide" Target="slide9.xml"/></Relationships>
</file>

<file path=ppt/slides/_rels/slide20.xml.rels><?xml version="1.0" encoding="UTF-8" standalone="yes"?>
<Relationships xmlns="http://schemas.openxmlformats.org/package/2006/relationships"><Relationship Id="rId3" Type="http://schemas.openxmlformats.org/officeDocument/2006/relationships/hyperlink" Target="http://blog.apastyle.org/apastyle/2010/11/how-to-cite-something-you-found-on-a-website-in-apa-style.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riting.wisc.edu/handbook/assignments/quotingsourc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owl.english.purdue.edu/owl/resource/619/01/"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writing.wisc.edu/handbook/assignments/quotingsources/"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blog.apastyle.org/apastyle/2010/11/how-to-cite-something-you-found-on-a-website-in-apa-style.html" TargetMode="External"/><Relationship Id="rId4" Type="http://schemas.openxmlformats.org/officeDocument/2006/relationships/hyperlink" Target="http://blog.apastyle.org/apastyle/2010/11/how-to-cite-something-" TargetMode="Externa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apastyle.apa.org/blo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owl.purdue.edu/owl/research_and_citation/apa_style/apa_style_introduction.html"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hyperlink" Target="https://teachpsych.org/page-1603066#ethical"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mailto:Kosha.Bramesfeld@utoronto.ca"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05919" y="3743170"/>
            <a:ext cx="4693024" cy="186425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Tutorial navigation</a:t>
            </a:r>
            <a:r>
              <a:rPr lang="en-US" dirty="0">
                <a:solidFill>
                  <a:schemeClr val="tx1"/>
                </a:solidFill>
              </a:rPr>
              <a:t>: Try one or more of these methods to navigate through the slides:</a:t>
            </a:r>
          </a:p>
          <a:p>
            <a:pPr marL="285750" indent="-285750">
              <a:buFont typeface="Arial" panose="020B0604020202020204" pitchFamily="34" charset="0"/>
              <a:buChar char="•"/>
            </a:pPr>
            <a:r>
              <a:rPr lang="en-US" dirty="0">
                <a:solidFill>
                  <a:schemeClr val="tx1"/>
                </a:solidFill>
              </a:rPr>
              <a:t>Hit Enter on a computer keyboard.</a:t>
            </a:r>
          </a:p>
          <a:p>
            <a:pPr marL="285750" indent="-285750">
              <a:buFont typeface="Arial" panose="020B0604020202020204" pitchFamily="34" charset="0"/>
              <a:buChar char="•"/>
            </a:pPr>
            <a:r>
              <a:rPr lang="en-US" dirty="0">
                <a:solidFill>
                  <a:schemeClr val="tx1"/>
                </a:solidFill>
              </a:rPr>
              <a:t>Use the </a:t>
            </a:r>
            <a:r>
              <a:rPr lang="en-US" dirty="0">
                <a:solidFill>
                  <a:schemeClr val="tx1"/>
                </a:solidFill>
                <a:sym typeface="Wingdings" panose="05000000000000000000" pitchFamily="2" charset="2"/>
              </a:rPr>
              <a:t> and </a:t>
            </a:r>
            <a:r>
              <a:rPr lang="en-US" dirty="0">
                <a:solidFill>
                  <a:schemeClr val="tx1"/>
                </a:solidFill>
              </a:rPr>
              <a:t> arrow keys on a keyboard.</a:t>
            </a:r>
          </a:p>
          <a:p>
            <a:pPr marL="285750" indent="-285750">
              <a:buFont typeface="Arial" panose="020B0604020202020204" pitchFamily="34" charset="0"/>
              <a:buChar char="•"/>
            </a:pPr>
            <a:r>
              <a:rPr lang="en-US" dirty="0">
                <a:solidFill>
                  <a:schemeClr val="tx1"/>
                </a:solidFill>
              </a:rPr>
              <a:t>Use a computer mouse ‘click’ to advance.</a:t>
            </a:r>
          </a:p>
          <a:p>
            <a:pPr marL="285750" indent="-285750">
              <a:buFont typeface="Arial" panose="020B0604020202020204" pitchFamily="34" charset="0"/>
              <a:buChar char="•"/>
            </a:pPr>
            <a:r>
              <a:rPr lang="en-US" dirty="0">
                <a:solidFill>
                  <a:schemeClr val="tx1"/>
                </a:solidFill>
              </a:rPr>
              <a:t>Swipe (touchscreen) or scroll (web browser). </a:t>
            </a:r>
          </a:p>
        </p:txBody>
      </p:sp>
      <p:sp>
        <p:nvSpPr>
          <p:cNvPr id="3" name="Rectangle 2"/>
          <p:cNvSpPr/>
          <p:nvPr/>
        </p:nvSpPr>
        <p:spPr>
          <a:xfrm>
            <a:off x="1203514" y="3743170"/>
            <a:ext cx="5487218" cy="1569660"/>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Updated for the:</a:t>
            </a:r>
          </a:p>
          <a:p>
            <a:r>
              <a:rPr lang="en-US" sz="2400" dirty="0">
                <a:latin typeface="Arial" panose="020B0604020202020204" pitchFamily="34" charset="0"/>
                <a:cs typeface="Arial" panose="020B0604020202020204" pitchFamily="34" charset="0"/>
              </a:rPr>
              <a:t>Seventh Edition of the Publication Manual of the American Psychological Association (APA)</a:t>
            </a:r>
          </a:p>
        </p:txBody>
      </p:sp>
      <p:sp>
        <p:nvSpPr>
          <p:cNvPr id="4" name="Rectangle 3"/>
          <p:cNvSpPr/>
          <p:nvPr/>
        </p:nvSpPr>
        <p:spPr>
          <a:xfrm>
            <a:off x="4360349" y="2652664"/>
            <a:ext cx="3590085" cy="461665"/>
          </a:xfrm>
          <a:prstGeom prst="rect">
            <a:avLst/>
          </a:prstGeom>
        </p:spPr>
        <p:txBody>
          <a:bodyPr wrap="none">
            <a:spAutoFit/>
          </a:bodyPr>
          <a:lstStyle/>
          <a:p>
            <a:pPr algn="ctr"/>
            <a:r>
              <a:rPr lang="en-US" sz="2400" dirty="0">
                <a:latin typeface="Arial" panose="020B0604020202020204" pitchFamily="34" charset="0"/>
                <a:cs typeface="Arial" panose="020B0604020202020204" pitchFamily="34" charset="0"/>
              </a:rPr>
              <a:t>by Dr. Kosha Bramesfeld</a:t>
            </a:r>
          </a:p>
        </p:txBody>
      </p:sp>
      <p:sp>
        <p:nvSpPr>
          <p:cNvPr id="3074" name="Rectangle 2"/>
          <p:cNvSpPr>
            <a:spLocks noGrp="1" noChangeArrowheads="1"/>
          </p:cNvSpPr>
          <p:nvPr>
            <p:ph type="ctrTitle"/>
          </p:nvPr>
        </p:nvSpPr>
        <p:spPr>
          <a:xfrm>
            <a:off x="1203514" y="1049768"/>
            <a:ext cx="9903757" cy="1492624"/>
          </a:xfrm>
        </p:spPr>
        <p:txBody>
          <a:bodyPr anchor="t">
            <a:normAutofit fontScale="90000"/>
          </a:bodyPr>
          <a:lstStyle/>
          <a:p>
            <a:pPr algn="ctr" eaLnBrk="1" hangingPunct="1">
              <a:lnSpc>
                <a:spcPct val="100000"/>
              </a:lnSpc>
              <a:spcBef>
                <a:spcPts val="3000"/>
              </a:spcBef>
            </a:pPr>
            <a:r>
              <a:rPr lang="en-US" sz="5300" dirty="0">
                <a:cs typeface="Times New Roman" panose="02020603050405020304" pitchFamily="18" charset="0"/>
              </a:rPr>
              <a:t>Plagiarism Prevention Tutorial: </a:t>
            </a:r>
            <a:br>
              <a:rPr lang="en-US" dirty="0">
                <a:cs typeface="Times New Roman" panose="02020603050405020304" pitchFamily="18" charset="0"/>
              </a:rPr>
            </a:br>
            <a:r>
              <a:rPr lang="en-US" sz="4000" dirty="0">
                <a:cs typeface="Times New Roman" panose="02020603050405020304" pitchFamily="18" charset="0"/>
              </a:rPr>
              <a:t>How to avoid common forms of plagiarism </a:t>
            </a:r>
            <a:endParaRPr lang="en-US" sz="3200" dirty="0">
              <a:cs typeface="Times New Roman" panose="02020603050405020304" pitchFamily="18" charset="0"/>
            </a:endParaRPr>
          </a:p>
        </p:txBody>
      </p:sp>
    </p:spTree>
    <p:extLst>
      <p:ext uri="{BB962C8B-B14F-4D97-AF65-F5344CB8AC3E}">
        <p14:creationId xmlns:p14="http://schemas.microsoft.com/office/powerpoint/2010/main" val="230075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33905"/>
            <a:ext cx="10515600" cy="3347377"/>
          </a:xfrm>
        </p:spPr>
        <p:txBody>
          <a:bodyPr>
            <a:normAutofit/>
          </a:bodyPr>
          <a:lstStyle/>
          <a:p>
            <a:pPr>
              <a:spcBef>
                <a:spcPts val="2400"/>
              </a:spcBef>
            </a:pPr>
            <a:r>
              <a:rPr lang="en-US" sz="2400" b="1" dirty="0"/>
              <a:t>Citing</a:t>
            </a:r>
            <a:r>
              <a:rPr lang="en-US" sz="2400" dirty="0"/>
              <a:t> means to indicate the source of information when that information is used within a paper (i.e., “in-text”). </a:t>
            </a:r>
          </a:p>
          <a:p>
            <a:pPr>
              <a:spcBef>
                <a:spcPts val="2400"/>
              </a:spcBef>
            </a:pPr>
            <a:r>
              <a:rPr lang="en-US" sz="2400" dirty="0"/>
              <a:t>You should cite the work of any individual whose ideas, theories, or research have directly influenced your work.</a:t>
            </a:r>
          </a:p>
        </p:txBody>
      </p:sp>
      <p:sp>
        <p:nvSpPr>
          <p:cNvPr id="2" name="Title 1"/>
          <p:cNvSpPr>
            <a:spLocks noGrp="1"/>
          </p:cNvSpPr>
          <p:nvPr>
            <p:ph type="title"/>
          </p:nvPr>
        </p:nvSpPr>
        <p:spPr/>
        <p:txBody>
          <a:bodyPr/>
          <a:lstStyle/>
          <a:p>
            <a:r>
              <a:rPr lang="en-US" dirty="0"/>
              <a:t>What does “citing” mean?</a:t>
            </a:r>
          </a:p>
        </p:txBody>
      </p:sp>
    </p:spTree>
    <p:extLst>
      <p:ext uri="{BB962C8B-B14F-4D97-AF65-F5344CB8AC3E}">
        <p14:creationId xmlns:p14="http://schemas.microsoft.com/office/powerpoint/2010/main" val="3606590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533905"/>
            <a:ext cx="10515600" cy="1265051"/>
          </a:xfrm>
        </p:spPr>
        <p:txBody>
          <a:bodyPr>
            <a:noAutofit/>
          </a:bodyPr>
          <a:lstStyle/>
          <a:p>
            <a:pPr>
              <a:spcBef>
                <a:spcPts val="600"/>
              </a:spcBef>
            </a:pPr>
            <a:r>
              <a:rPr lang="en-US" dirty="0"/>
              <a:t>Psychology uses the citing style of the </a:t>
            </a:r>
            <a:r>
              <a:rPr lang="en-US" b="1" dirty="0"/>
              <a:t>American Psychological Association (APA)</a:t>
            </a:r>
            <a:r>
              <a:rPr lang="en-US" dirty="0"/>
              <a:t>, commonly called “APA-style”. This citing style is summarized in the following book: </a:t>
            </a:r>
          </a:p>
        </p:txBody>
      </p:sp>
      <p:sp>
        <p:nvSpPr>
          <p:cNvPr id="3" name="Title 2"/>
          <p:cNvSpPr>
            <a:spLocks noGrp="1"/>
          </p:cNvSpPr>
          <p:nvPr>
            <p:ph type="title"/>
          </p:nvPr>
        </p:nvSpPr>
        <p:spPr/>
        <p:txBody>
          <a:bodyPr/>
          <a:lstStyle/>
          <a:p>
            <a:r>
              <a:rPr lang="en-US" dirty="0"/>
              <a:t>“APA-Style”</a:t>
            </a:r>
          </a:p>
        </p:txBody>
      </p:sp>
      <p:sp>
        <p:nvSpPr>
          <p:cNvPr id="4" name="Rectangle 3"/>
          <p:cNvSpPr/>
          <p:nvPr/>
        </p:nvSpPr>
        <p:spPr>
          <a:xfrm>
            <a:off x="1110857" y="3013501"/>
            <a:ext cx="10709435" cy="830997"/>
          </a:xfrm>
          <a:prstGeom prst="rect">
            <a:avLst/>
          </a:prstGeom>
        </p:spPr>
        <p:txBody>
          <a:bodyPr wrap="square">
            <a:spAutoFit/>
          </a:bodyPr>
          <a:lstStyle/>
          <a:p>
            <a:pPr indent="-457200">
              <a:spcBef>
                <a:spcPts val="0"/>
              </a:spcBef>
              <a:tabLst>
                <a:tab pos="287338" algn="l"/>
              </a:tabLst>
              <a:defRPr/>
            </a:pPr>
            <a:r>
              <a:rPr lang="en-US" sz="2400" dirty="0">
                <a:latin typeface="Arial" panose="020B0604020202020204" pitchFamily="34" charset="0"/>
                <a:cs typeface="Arial" panose="020B0604020202020204" pitchFamily="34" charset="0"/>
              </a:rPr>
              <a:t>American Psychological Association (2020). </a:t>
            </a:r>
            <a:r>
              <a:rPr lang="en-US" sz="2400" i="1" dirty="0">
                <a:latin typeface="Arial" panose="020B0604020202020204" pitchFamily="34" charset="0"/>
                <a:cs typeface="Arial" panose="020B0604020202020204" pitchFamily="34" charset="0"/>
              </a:rPr>
              <a:t>Publication manual of the </a:t>
            </a:r>
          </a:p>
          <a:p>
            <a:pPr indent="-457200">
              <a:spcBef>
                <a:spcPts val="0"/>
              </a:spcBef>
              <a:tabLst>
                <a:tab pos="287338" algn="l"/>
              </a:tabLst>
              <a:defRPr/>
            </a:pPr>
            <a:r>
              <a:rPr lang="en-US" sz="2400" i="1" dirty="0">
                <a:latin typeface="Arial" panose="020B0604020202020204" pitchFamily="34" charset="0"/>
                <a:cs typeface="Arial" panose="020B0604020202020204" pitchFamily="34" charset="0"/>
              </a:rPr>
              <a:t>         American Psychological Association </a:t>
            </a:r>
            <a:r>
              <a:rPr lang="en-US" sz="2400" dirty="0">
                <a:latin typeface="Arial" panose="020B0604020202020204" pitchFamily="34" charset="0"/>
                <a:cs typeface="Arial" panose="020B0604020202020204" pitchFamily="34" charset="0"/>
              </a:rPr>
              <a:t>(7</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ed.). Washington, DC: Author.</a:t>
            </a:r>
          </a:p>
        </p:txBody>
      </p:sp>
      <p:sp>
        <p:nvSpPr>
          <p:cNvPr id="6" name="TextBox 5">
            <a:extLst>
              <a:ext uri="{FF2B5EF4-FFF2-40B4-BE49-F238E27FC236}">
                <a16:creationId xmlns:a16="http://schemas.microsoft.com/office/drawing/2014/main" id="{F131B18F-E4C9-408B-BB08-B7BA047F2CD0}"/>
              </a:ext>
            </a:extLst>
          </p:cNvPr>
          <p:cNvSpPr txBox="1"/>
          <p:nvPr/>
        </p:nvSpPr>
        <p:spPr>
          <a:xfrm>
            <a:off x="838200" y="4123766"/>
            <a:ext cx="10791593" cy="1200329"/>
          </a:xfrm>
          <a:prstGeom prst="rect">
            <a:avLst/>
          </a:prstGeom>
          <a:noFill/>
        </p:spPr>
        <p:txBody>
          <a:bodyPr wrap="square">
            <a:spAutoFit/>
          </a:bodyPr>
          <a:lstStyle/>
          <a:p>
            <a:pPr marL="230400" indent="-230400">
              <a:spcBef>
                <a:spcPts val="24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Using a single, consistent guideline for citing and referencing papers makes it easier for authors to know what should be included in a citation and reference. And, it makes it easy for others to look up these original sources. </a:t>
            </a:r>
          </a:p>
        </p:txBody>
      </p:sp>
    </p:spTree>
    <p:extLst>
      <p:ext uri="{BB962C8B-B14F-4D97-AF65-F5344CB8AC3E}">
        <p14:creationId xmlns:p14="http://schemas.microsoft.com/office/powerpoint/2010/main" val="1125349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533905"/>
            <a:ext cx="10515600" cy="4127307"/>
          </a:xfrm>
        </p:spPr>
        <p:txBody>
          <a:bodyPr>
            <a:normAutofit/>
          </a:bodyPr>
          <a:lstStyle/>
          <a:p>
            <a:r>
              <a:rPr lang="en-US" b="1" kern="0" dirty="0">
                <a:solidFill>
                  <a:srgbClr val="2F5597"/>
                </a:solidFill>
              </a:rPr>
              <a:t>Narrative citations</a:t>
            </a:r>
            <a:r>
              <a:rPr lang="en-US" kern="0" dirty="0"/>
              <a:t>. The citation can appear as part of the natural narrative of a sentence: </a:t>
            </a:r>
          </a:p>
          <a:p>
            <a:pPr lvl="1"/>
            <a:r>
              <a:rPr lang="en-US" kern="0" dirty="0"/>
              <a:t>As noted by Myers (2013, p. 45), “every idea, every mood, every urge is a biological happening.</a:t>
            </a:r>
            <a:r>
              <a:rPr lang="en-US" dirty="0"/>
              <a:t>”</a:t>
            </a:r>
          </a:p>
          <a:p>
            <a:pPr>
              <a:spcBef>
                <a:spcPts val="3000"/>
              </a:spcBef>
            </a:pPr>
            <a:r>
              <a:rPr lang="en-US" b="1" kern="0" dirty="0">
                <a:solidFill>
                  <a:schemeClr val="accent5">
                    <a:lumMod val="75000"/>
                  </a:schemeClr>
                </a:solidFill>
              </a:rPr>
              <a:t>Parenthetical citations</a:t>
            </a:r>
            <a:r>
              <a:rPr lang="en-US" kern="0" dirty="0"/>
              <a:t>. Or, the citation can appear at the end of the sentence in parentheses:</a:t>
            </a:r>
          </a:p>
          <a:p>
            <a:pPr lvl="1"/>
            <a:r>
              <a:rPr lang="en-US" dirty="0"/>
              <a:t>“</a:t>
            </a:r>
            <a:r>
              <a:rPr lang="en-US" kern="0" dirty="0"/>
              <a:t>Every idea, every mood, every urge is a biological happening</a:t>
            </a:r>
            <a:r>
              <a:rPr lang="en-US" dirty="0"/>
              <a:t>”</a:t>
            </a:r>
            <a:r>
              <a:rPr lang="en-US" kern="0" dirty="0"/>
              <a:t> (Myers, 2013, p. 45).</a:t>
            </a:r>
          </a:p>
        </p:txBody>
      </p:sp>
      <p:sp>
        <p:nvSpPr>
          <p:cNvPr id="3" name="Title 2"/>
          <p:cNvSpPr>
            <a:spLocks noGrp="1"/>
          </p:cNvSpPr>
          <p:nvPr>
            <p:ph type="title"/>
          </p:nvPr>
        </p:nvSpPr>
        <p:spPr/>
        <p:txBody>
          <a:bodyPr/>
          <a:lstStyle/>
          <a:p>
            <a:r>
              <a:rPr lang="en-US" dirty="0"/>
              <a:t>In APA, citations appear in the text</a:t>
            </a:r>
          </a:p>
        </p:txBody>
      </p:sp>
    </p:spTree>
    <p:extLst>
      <p:ext uri="{BB962C8B-B14F-4D97-AF65-F5344CB8AC3E}">
        <p14:creationId xmlns:p14="http://schemas.microsoft.com/office/powerpoint/2010/main" val="3600096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838200" y="1533905"/>
            <a:ext cx="10515600" cy="4154201"/>
          </a:xfrm>
        </p:spPr>
        <p:txBody>
          <a:bodyPr>
            <a:normAutofit/>
          </a:bodyPr>
          <a:lstStyle/>
          <a:p>
            <a:r>
              <a:rPr lang="en-US" dirty="0">
                <a:solidFill>
                  <a:schemeClr val="accent5">
                    <a:lumMod val="75000"/>
                  </a:schemeClr>
                </a:solidFill>
              </a:rPr>
              <a:t>Author</a:t>
            </a:r>
            <a:r>
              <a:rPr lang="en-US" dirty="0"/>
              <a:t> (</a:t>
            </a:r>
            <a:r>
              <a:rPr lang="en-US" dirty="0">
                <a:solidFill>
                  <a:srgbClr val="FF0000"/>
                </a:solidFill>
              </a:rPr>
              <a:t>YEAR</a:t>
            </a:r>
            <a:r>
              <a:rPr lang="en-US" dirty="0"/>
              <a:t>, </a:t>
            </a:r>
            <a:r>
              <a:rPr lang="en-US" kern="0" dirty="0">
                <a:solidFill>
                  <a:schemeClr val="accent2">
                    <a:lumMod val="50000"/>
                  </a:schemeClr>
                </a:solidFill>
              </a:rPr>
              <a:t>p. X</a:t>
            </a:r>
            <a:r>
              <a:rPr lang="en-US" dirty="0"/>
              <a:t>) …</a:t>
            </a:r>
            <a:endParaRPr lang="en-US" dirty="0">
              <a:cs typeface="Times New Roman" panose="02020603050405020304" pitchFamily="18" charset="0"/>
            </a:endParaRPr>
          </a:p>
          <a:p>
            <a:r>
              <a:rPr lang="en-US" dirty="0">
                <a:cs typeface="Times New Roman" panose="02020603050405020304" pitchFamily="18" charset="0"/>
              </a:rPr>
              <a:t>To cite a source in APA style you generally need to include:</a:t>
            </a:r>
          </a:p>
          <a:p>
            <a:pPr lvl="1">
              <a:spcBef>
                <a:spcPts val="2400"/>
              </a:spcBef>
            </a:pPr>
            <a:r>
              <a:rPr lang="en-US" dirty="0">
                <a:solidFill>
                  <a:schemeClr val="accent5">
                    <a:lumMod val="75000"/>
                  </a:schemeClr>
                </a:solidFill>
                <a:cs typeface="Times New Roman" panose="02020603050405020304" pitchFamily="18" charset="0"/>
              </a:rPr>
              <a:t>The last name of the lead author(s)</a:t>
            </a:r>
          </a:p>
          <a:p>
            <a:pPr lvl="1">
              <a:spcBef>
                <a:spcPts val="2400"/>
              </a:spcBef>
            </a:pPr>
            <a:r>
              <a:rPr lang="en-US" dirty="0">
                <a:solidFill>
                  <a:srgbClr val="FF0000"/>
                </a:solidFill>
                <a:cs typeface="Times New Roman" panose="02020603050405020304" pitchFamily="18" charset="0"/>
              </a:rPr>
              <a:t>The publication year</a:t>
            </a:r>
          </a:p>
          <a:p>
            <a:pPr lvl="1">
              <a:spcBef>
                <a:spcPts val="2400"/>
              </a:spcBef>
            </a:pPr>
            <a:r>
              <a:rPr lang="en-US" dirty="0">
                <a:solidFill>
                  <a:srgbClr val="843C0C"/>
                </a:solidFill>
                <a:cs typeface="Times New Roman" panose="02020603050405020304" pitchFamily="18" charset="0"/>
              </a:rPr>
              <a:t>A page number </a:t>
            </a:r>
            <a:r>
              <a:rPr lang="en-US" dirty="0">
                <a:solidFill>
                  <a:srgbClr val="843C0C"/>
                </a:solidFill>
              </a:rPr>
              <a:t>when using a </a:t>
            </a:r>
            <a:r>
              <a:rPr lang="en-US" dirty="0">
                <a:solidFill>
                  <a:srgbClr val="843C0C"/>
                </a:solidFill>
                <a:cs typeface="Times New Roman" panose="02020603050405020304" pitchFamily="18" charset="0"/>
              </a:rPr>
              <a:t>direct quotation</a:t>
            </a:r>
          </a:p>
          <a:p>
            <a:pPr>
              <a:spcBef>
                <a:spcPts val="3600"/>
              </a:spcBef>
            </a:pPr>
            <a:r>
              <a:rPr lang="en-US" dirty="0">
                <a:cs typeface="Times New Roman" panose="02020603050405020304" pitchFamily="18" charset="0"/>
              </a:rPr>
              <a:t>The exact format of the citation depends on the number of authors…</a:t>
            </a:r>
          </a:p>
        </p:txBody>
      </p:sp>
      <p:sp>
        <p:nvSpPr>
          <p:cNvPr id="11266" name="Title 1"/>
          <p:cNvSpPr>
            <a:spLocks noGrp="1"/>
          </p:cNvSpPr>
          <p:nvPr>
            <p:ph type="title"/>
          </p:nvPr>
        </p:nvSpPr>
        <p:spPr/>
        <p:txBody>
          <a:bodyPr/>
          <a:lstStyle/>
          <a:p>
            <a:r>
              <a:rPr lang="en-US" dirty="0"/>
              <a:t>The general anatomy of a citation</a:t>
            </a:r>
          </a:p>
        </p:txBody>
      </p:sp>
    </p:spTree>
    <p:extLst>
      <p:ext uri="{BB962C8B-B14F-4D97-AF65-F5344CB8AC3E}">
        <p14:creationId xmlns:p14="http://schemas.microsoft.com/office/powerpoint/2010/main" val="3218706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b="1" kern="0" dirty="0">
                <a:solidFill>
                  <a:schemeClr val="accent5">
                    <a:lumMod val="75000"/>
                  </a:schemeClr>
                </a:solidFill>
              </a:rPr>
              <a:t>One author</a:t>
            </a:r>
            <a:r>
              <a:rPr lang="en-US" kern="0" dirty="0"/>
              <a:t>. If there is one author to a source, you include the last name of that one author every time you cite that source. </a:t>
            </a:r>
          </a:p>
          <a:p>
            <a:pPr lvl="1">
              <a:spcBef>
                <a:spcPts val="1800"/>
              </a:spcBef>
            </a:pPr>
            <a:r>
              <a:rPr lang="en-US" kern="0" dirty="0"/>
              <a:t>Wilson (2005)…</a:t>
            </a:r>
          </a:p>
          <a:p>
            <a:pPr>
              <a:spcBef>
                <a:spcPts val="4800"/>
              </a:spcBef>
            </a:pPr>
            <a:r>
              <a:rPr lang="en-US" b="1" kern="0" dirty="0">
                <a:solidFill>
                  <a:srgbClr val="2F5597"/>
                </a:solidFill>
              </a:rPr>
              <a:t>Two authors</a:t>
            </a:r>
            <a:r>
              <a:rPr lang="en-US" kern="0" dirty="0"/>
              <a:t>. If there are two authors, you include the last name of both authors every time you cite that source:</a:t>
            </a:r>
          </a:p>
          <a:p>
            <a:pPr lvl="1">
              <a:spcBef>
                <a:spcPts val="1800"/>
              </a:spcBef>
            </a:pPr>
            <a:r>
              <a:rPr lang="en-US" kern="0" dirty="0"/>
              <a:t>Wilson and </a:t>
            </a:r>
            <a:r>
              <a:rPr lang="en-US" kern="0" dirty="0" err="1"/>
              <a:t>Brekke</a:t>
            </a:r>
            <a:r>
              <a:rPr lang="en-US" kern="0" dirty="0"/>
              <a:t> (1994) ….</a:t>
            </a:r>
          </a:p>
        </p:txBody>
      </p:sp>
      <p:sp>
        <p:nvSpPr>
          <p:cNvPr id="11266" name="Title 1"/>
          <p:cNvSpPr>
            <a:spLocks noGrp="1"/>
          </p:cNvSpPr>
          <p:nvPr>
            <p:ph type="title"/>
          </p:nvPr>
        </p:nvSpPr>
        <p:spPr/>
        <p:txBody>
          <a:bodyPr/>
          <a:lstStyle/>
          <a:p>
            <a:r>
              <a:rPr lang="en-US" dirty="0"/>
              <a:t>Citing one or two authors</a:t>
            </a:r>
          </a:p>
        </p:txBody>
      </p:sp>
    </p:spTree>
    <p:extLst>
      <p:ext uri="{BB962C8B-B14F-4D97-AF65-F5344CB8AC3E}">
        <p14:creationId xmlns:p14="http://schemas.microsoft.com/office/powerpoint/2010/main" val="3734740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547352"/>
            <a:ext cx="10515600" cy="1827860"/>
          </a:xfrm>
        </p:spPr>
        <p:txBody>
          <a:bodyPr>
            <a:normAutofit lnSpcReduction="10000"/>
          </a:bodyPr>
          <a:lstStyle/>
          <a:p>
            <a:r>
              <a:rPr lang="en-US" b="1" kern="0" dirty="0">
                <a:solidFill>
                  <a:schemeClr val="accent5">
                    <a:lumMod val="75000"/>
                  </a:schemeClr>
                </a:solidFill>
              </a:rPr>
              <a:t>Three or more authors</a:t>
            </a:r>
            <a:r>
              <a:rPr lang="en-US" kern="0" dirty="0"/>
              <a:t>. If there are three or more authors, you include the last name of the first author and then you abbreviate all remaining authors using the abbreviation </a:t>
            </a:r>
            <a:r>
              <a:rPr lang="en-US" b="1" kern="0" dirty="0">
                <a:solidFill>
                  <a:schemeClr val="accent5">
                    <a:lumMod val="75000"/>
                  </a:schemeClr>
                </a:solidFill>
              </a:rPr>
              <a:t>et al</a:t>
            </a:r>
            <a:r>
              <a:rPr lang="en-US" kern="0" dirty="0"/>
              <a:t>. [Include page numbers if quoting.]</a:t>
            </a:r>
          </a:p>
          <a:p>
            <a:pPr lvl="1">
              <a:spcBef>
                <a:spcPts val="2400"/>
              </a:spcBef>
            </a:pPr>
            <a:r>
              <a:rPr lang="en-US" kern="0" dirty="0"/>
              <a:t>Wilson et al. (2002, p. 90)…</a:t>
            </a:r>
          </a:p>
        </p:txBody>
      </p:sp>
      <p:sp>
        <p:nvSpPr>
          <p:cNvPr id="3" name="Title 2"/>
          <p:cNvSpPr>
            <a:spLocks noGrp="1"/>
          </p:cNvSpPr>
          <p:nvPr>
            <p:ph type="title"/>
          </p:nvPr>
        </p:nvSpPr>
        <p:spPr/>
        <p:txBody>
          <a:bodyPr/>
          <a:lstStyle/>
          <a:p>
            <a:r>
              <a:rPr lang="en-US" dirty="0"/>
              <a:t>Citing three or more authors</a:t>
            </a:r>
          </a:p>
        </p:txBody>
      </p:sp>
    </p:spTree>
    <p:extLst>
      <p:ext uri="{BB962C8B-B14F-4D97-AF65-F5344CB8AC3E}">
        <p14:creationId xmlns:p14="http://schemas.microsoft.com/office/powerpoint/2010/main" val="48965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Summary of author citation rules</a:t>
            </a:r>
          </a:p>
        </p:txBody>
      </p:sp>
      <p:graphicFrame>
        <p:nvGraphicFramePr>
          <p:cNvPr id="4" name="Table 3" title="Key citation rules"/>
          <p:cNvGraphicFramePr>
            <a:graphicFrameLocks noGrp="1"/>
          </p:cNvGraphicFramePr>
          <p:nvPr>
            <p:extLst>
              <p:ext uri="{D42A27DB-BD31-4B8C-83A1-F6EECF244321}">
                <p14:modId xmlns:p14="http://schemas.microsoft.com/office/powerpoint/2010/main" val="2724689300"/>
              </p:ext>
            </p:extLst>
          </p:nvPr>
        </p:nvGraphicFramePr>
        <p:xfrm>
          <a:off x="995083" y="1729376"/>
          <a:ext cx="10358717" cy="1828800"/>
        </p:xfrm>
        <a:graphic>
          <a:graphicData uri="http://schemas.openxmlformats.org/drawingml/2006/table">
            <a:tbl>
              <a:tblPr firstRow="1" bandRow="1">
                <a:tableStyleId>{912C8C85-51F0-491E-9774-3900AFEF0FD7}</a:tableStyleId>
              </a:tblPr>
              <a:tblGrid>
                <a:gridCol w="1394442">
                  <a:extLst>
                    <a:ext uri="{9D8B030D-6E8A-4147-A177-3AD203B41FA5}">
                      <a16:colId xmlns:a16="http://schemas.microsoft.com/office/drawing/2014/main" val="1597230021"/>
                    </a:ext>
                  </a:extLst>
                </a:gridCol>
                <a:gridCol w="4581740">
                  <a:extLst>
                    <a:ext uri="{9D8B030D-6E8A-4147-A177-3AD203B41FA5}">
                      <a16:colId xmlns:a16="http://schemas.microsoft.com/office/drawing/2014/main" val="3966413147"/>
                    </a:ext>
                  </a:extLst>
                </a:gridCol>
                <a:gridCol w="4382535">
                  <a:extLst>
                    <a:ext uri="{9D8B030D-6E8A-4147-A177-3AD203B41FA5}">
                      <a16:colId xmlns:a16="http://schemas.microsoft.com/office/drawing/2014/main" val="4133113753"/>
                    </a:ext>
                  </a:extLst>
                </a:gridCol>
              </a:tblGrid>
              <a:tr h="370840">
                <a:tc>
                  <a:txBody>
                    <a:bodyPr/>
                    <a:lstStyle/>
                    <a:p>
                      <a:r>
                        <a:rPr lang="en-US" sz="2400" dirty="0">
                          <a:latin typeface="Arial" panose="020B0604020202020204" pitchFamily="34" charset="0"/>
                          <a:cs typeface="Arial" panose="020B0604020202020204" pitchFamily="34" charset="0"/>
                        </a:rPr>
                        <a:t>Authors</a:t>
                      </a:r>
                    </a:p>
                  </a:txBody>
                  <a:tcPr>
                    <a:solidFill>
                      <a:srgbClr val="6666CC"/>
                    </a:solidFill>
                  </a:tcPr>
                </a:tc>
                <a:tc>
                  <a:txBody>
                    <a:bodyPr/>
                    <a:lstStyle/>
                    <a:p>
                      <a:r>
                        <a:rPr lang="en-US" sz="2400" dirty="0">
                          <a:latin typeface="Arial" panose="020B0604020202020204" pitchFamily="34" charset="0"/>
                          <a:cs typeface="Arial" panose="020B0604020202020204" pitchFamily="34" charset="0"/>
                        </a:rPr>
                        <a:t>In-text as part</a:t>
                      </a:r>
                      <a:r>
                        <a:rPr lang="en-US" sz="2400" baseline="0" dirty="0">
                          <a:latin typeface="Arial" panose="020B0604020202020204" pitchFamily="34" charset="0"/>
                          <a:cs typeface="Arial" panose="020B0604020202020204" pitchFamily="34" charset="0"/>
                        </a:rPr>
                        <a:t> of the narrative</a:t>
                      </a:r>
                      <a:endParaRPr lang="en-US" sz="2400" dirty="0">
                        <a:latin typeface="Arial" panose="020B0604020202020204" pitchFamily="34" charset="0"/>
                        <a:cs typeface="Arial" panose="020B0604020202020204" pitchFamily="34" charset="0"/>
                      </a:endParaRPr>
                    </a:p>
                  </a:txBody>
                  <a:tcPr>
                    <a:solidFill>
                      <a:srgbClr val="6666CC"/>
                    </a:solidFill>
                  </a:tcPr>
                </a:tc>
                <a:tc>
                  <a:txBody>
                    <a:bodyPr/>
                    <a:lstStyle/>
                    <a:p>
                      <a:r>
                        <a:rPr lang="en-US" sz="2400" dirty="0">
                          <a:latin typeface="Arial" panose="020B0604020202020204" pitchFamily="34" charset="0"/>
                          <a:cs typeface="Arial" panose="020B0604020202020204" pitchFamily="34" charset="0"/>
                        </a:rPr>
                        <a:t>(In parentheses at the end).</a:t>
                      </a:r>
                    </a:p>
                  </a:txBody>
                  <a:tcPr>
                    <a:solidFill>
                      <a:srgbClr val="6666CC"/>
                    </a:solidFill>
                  </a:tcPr>
                </a:tc>
                <a:extLst>
                  <a:ext uri="{0D108BD9-81ED-4DB2-BD59-A6C34878D82A}">
                    <a16:rowId xmlns:a16="http://schemas.microsoft.com/office/drawing/2014/main" val="2977939695"/>
                  </a:ext>
                </a:extLst>
              </a:tr>
              <a:tr h="370840">
                <a:tc>
                  <a:txBody>
                    <a:bodyPr/>
                    <a:lstStyle/>
                    <a:p>
                      <a:pPr algn="ctr"/>
                      <a:r>
                        <a:rPr lang="en-US" sz="2400" dirty="0">
                          <a:latin typeface="Arial" panose="020B0604020202020204" pitchFamily="34" charset="0"/>
                          <a:cs typeface="Arial" panose="020B0604020202020204" pitchFamily="34" charset="0"/>
                        </a:rPr>
                        <a:t>1</a:t>
                      </a:r>
                    </a:p>
                  </a:txBody>
                  <a:tcPr/>
                </a:tc>
                <a:tc>
                  <a:txBody>
                    <a:bodyPr/>
                    <a:lstStyle/>
                    <a:p>
                      <a:r>
                        <a:rPr lang="en-US" sz="2400" b="0" dirty="0">
                          <a:solidFill>
                            <a:schemeClr val="tx1"/>
                          </a:solidFill>
                          <a:latin typeface="Arial" panose="020B0604020202020204" pitchFamily="34" charset="0"/>
                          <a:cs typeface="Arial" panose="020B0604020202020204" pitchFamily="34" charset="0"/>
                        </a:rPr>
                        <a:t>Wilson (2005)…</a:t>
                      </a:r>
                    </a:p>
                  </a:txBody>
                  <a:tcPr/>
                </a:tc>
                <a:tc>
                  <a:txBody>
                    <a:bodyPr/>
                    <a:lstStyle/>
                    <a:p>
                      <a:r>
                        <a:rPr lang="en-US" sz="2400" b="0" dirty="0">
                          <a:solidFill>
                            <a:schemeClr val="tx1"/>
                          </a:solidFill>
                          <a:latin typeface="Arial" panose="020B0604020202020204" pitchFamily="34" charset="0"/>
                          <a:cs typeface="Arial" panose="020B0604020202020204" pitchFamily="34" charset="0"/>
                        </a:rPr>
                        <a:t>…(Wilson, 2005).</a:t>
                      </a:r>
                    </a:p>
                  </a:txBody>
                  <a:tcPr/>
                </a:tc>
                <a:extLst>
                  <a:ext uri="{0D108BD9-81ED-4DB2-BD59-A6C34878D82A}">
                    <a16:rowId xmlns:a16="http://schemas.microsoft.com/office/drawing/2014/main" val="1052276931"/>
                  </a:ext>
                </a:extLst>
              </a:tr>
              <a:tr h="370840">
                <a:tc>
                  <a:txBody>
                    <a:bodyPr/>
                    <a:lstStyle/>
                    <a:p>
                      <a:pPr algn="ctr"/>
                      <a:r>
                        <a:rPr lang="en-US" sz="2400" dirty="0">
                          <a:latin typeface="Arial" panose="020B0604020202020204" pitchFamily="34" charset="0"/>
                          <a:cs typeface="Arial" panose="020B0604020202020204" pitchFamily="34" charset="0"/>
                        </a:rPr>
                        <a:t>2</a:t>
                      </a:r>
                    </a:p>
                  </a:txBody>
                  <a:tcPr/>
                </a:tc>
                <a:tc>
                  <a:txBody>
                    <a:bodyPr/>
                    <a:lstStyle/>
                    <a:p>
                      <a:r>
                        <a:rPr lang="en-US" sz="2400" b="0" kern="0" dirty="0">
                          <a:solidFill>
                            <a:schemeClr val="tx1"/>
                          </a:solidFill>
                          <a:latin typeface="Arial" panose="020B0604020202020204" pitchFamily="34" charset="0"/>
                          <a:cs typeface="Arial" panose="020B0604020202020204" pitchFamily="34" charset="0"/>
                        </a:rPr>
                        <a:t>Wilson and </a:t>
                      </a:r>
                      <a:r>
                        <a:rPr lang="en-US" sz="2400" b="0" kern="0" dirty="0" err="1">
                          <a:solidFill>
                            <a:schemeClr val="tx1"/>
                          </a:solidFill>
                          <a:latin typeface="Arial" panose="020B0604020202020204" pitchFamily="34" charset="0"/>
                          <a:cs typeface="Arial" panose="020B0604020202020204" pitchFamily="34" charset="0"/>
                        </a:rPr>
                        <a:t>Brekke</a:t>
                      </a:r>
                      <a:r>
                        <a:rPr lang="en-US" sz="2400" b="0" kern="0" dirty="0">
                          <a:solidFill>
                            <a:schemeClr val="tx1"/>
                          </a:solidFill>
                          <a:latin typeface="Arial" panose="020B0604020202020204" pitchFamily="34" charset="0"/>
                          <a:cs typeface="Arial" panose="020B0604020202020204" pitchFamily="34" charset="0"/>
                        </a:rPr>
                        <a:t> (1994) …</a:t>
                      </a:r>
                      <a:endParaRPr lang="en-US" sz="24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0" dirty="0">
                          <a:solidFill>
                            <a:schemeClr val="tx1"/>
                          </a:solidFill>
                          <a:latin typeface="Arial" panose="020B0604020202020204" pitchFamily="34" charset="0"/>
                          <a:cs typeface="Arial" panose="020B0604020202020204" pitchFamily="34" charset="0"/>
                        </a:rPr>
                        <a:t>…(Wilson &amp; </a:t>
                      </a:r>
                      <a:r>
                        <a:rPr lang="en-US" sz="2400" b="0" kern="0" dirty="0" err="1">
                          <a:solidFill>
                            <a:schemeClr val="tx1"/>
                          </a:solidFill>
                          <a:latin typeface="Arial" panose="020B0604020202020204" pitchFamily="34" charset="0"/>
                          <a:cs typeface="Arial" panose="020B0604020202020204" pitchFamily="34" charset="0"/>
                        </a:rPr>
                        <a:t>Brekke</a:t>
                      </a:r>
                      <a:r>
                        <a:rPr lang="en-US" sz="2400" b="0" kern="0" dirty="0">
                          <a:solidFill>
                            <a:schemeClr val="tx1"/>
                          </a:solidFill>
                          <a:latin typeface="Arial" panose="020B0604020202020204" pitchFamily="34" charset="0"/>
                          <a:cs typeface="Arial" panose="020B0604020202020204" pitchFamily="34" charset="0"/>
                        </a:rPr>
                        <a:t>, 1994).</a:t>
                      </a:r>
                      <a:endParaRPr lang="en-US" sz="24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00629074"/>
                  </a:ext>
                </a:extLst>
              </a:tr>
              <a:tr h="370840">
                <a:tc>
                  <a:txBody>
                    <a:bodyPr/>
                    <a:lstStyle/>
                    <a:p>
                      <a:pPr algn="ctr"/>
                      <a:r>
                        <a:rPr lang="en-US" sz="2400" dirty="0">
                          <a:latin typeface="Arial" panose="020B0604020202020204" pitchFamily="34" charset="0"/>
                          <a:cs typeface="Arial" panose="020B0604020202020204" pitchFamily="34" charset="0"/>
                        </a:rPr>
                        <a:t>3+</a:t>
                      </a:r>
                    </a:p>
                  </a:txBody>
                  <a:tcPr/>
                </a:tc>
                <a:tc>
                  <a:txBody>
                    <a:bodyPr/>
                    <a:lstStyle/>
                    <a:p>
                      <a:r>
                        <a:rPr lang="en-US" sz="2400" b="0" kern="0" dirty="0">
                          <a:solidFill>
                            <a:schemeClr val="tx1"/>
                          </a:solidFill>
                          <a:latin typeface="Arial" panose="020B0604020202020204" pitchFamily="34" charset="0"/>
                          <a:cs typeface="Arial" panose="020B0604020202020204" pitchFamily="34" charset="0"/>
                        </a:rPr>
                        <a:t>Wilson et al. (2002, p. 90) “…”</a:t>
                      </a:r>
                      <a:endParaRPr lang="en-US" sz="24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Arial" panose="020B0604020202020204" pitchFamily="34" charset="0"/>
                          <a:cs typeface="Arial" panose="020B0604020202020204" pitchFamily="34" charset="0"/>
                        </a:rPr>
                        <a:t>“…(Wilson et al., 2002, p. 90).”</a:t>
                      </a:r>
                    </a:p>
                  </a:txBody>
                  <a:tcPr/>
                </a:tc>
                <a:extLst>
                  <a:ext uri="{0D108BD9-81ED-4DB2-BD59-A6C34878D82A}">
                    <a16:rowId xmlns:a16="http://schemas.microsoft.com/office/drawing/2014/main" val="2089872389"/>
                  </a:ext>
                </a:extLst>
              </a:tr>
            </a:tbl>
          </a:graphicData>
        </a:graphic>
      </p:graphicFrame>
      <p:sp>
        <p:nvSpPr>
          <p:cNvPr id="5" name="Content Placeholder 1">
            <a:extLst>
              <a:ext uri="{FF2B5EF4-FFF2-40B4-BE49-F238E27FC236}">
                <a16:creationId xmlns:a16="http://schemas.microsoft.com/office/drawing/2014/main" id="{A19347B8-8EE0-4F50-9BCD-5A70BC06091E}"/>
              </a:ext>
            </a:extLst>
          </p:cNvPr>
          <p:cNvSpPr>
            <a:spLocks noGrp="1"/>
          </p:cNvSpPr>
          <p:nvPr>
            <p:ph idx="1"/>
          </p:nvPr>
        </p:nvSpPr>
        <p:spPr>
          <a:xfrm>
            <a:off x="995083" y="4081346"/>
            <a:ext cx="10358717" cy="1471961"/>
          </a:xfrm>
        </p:spPr>
        <p:txBody>
          <a:bodyPr/>
          <a:lstStyle/>
          <a:p>
            <a:pPr marL="0" indent="0">
              <a:buNone/>
            </a:pPr>
            <a:r>
              <a:rPr lang="en-CA" dirty="0"/>
              <a:t>If citing multiple articles in the same sentence, list them alphabetically and separate each citation with a semi-colon: </a:t>
            </a:r>
          </a:p>
          <a:p>
            <a:pPr marL="0" indent="0">
              <a:buNone/>
            </a:pPr>
            <a:r>
              <a:rPr lang="en-CA" dirty="0"/>
              <a:t>… (Wilson, 2005; Wilson &amp; Brekke, 1994).</a:t>
            </a:r>
          </a:p>
        </p:txBody>
      </p:sp>
    </p:spTree>
    <p:extLst>
      <p:ext uri="{BB962C8B-B14F-4D97-AF65-F5344CB8AC3E}">
        <p14:creationId xmlns:p14="http://schemas.microsoft.com/office/powerpoint/2010/main" val="1121369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59727" y="3077594"/>
            <a:ext cx="9786179" cy="2785324"/>
          </a:xfrm>
        </p:spPr>
        <p:txBody>
          <a:bodyPr>
            <a:noAutofit/>
          </a:bodyPr>
          <a:lstStyle/>
          <a:p>
            <a:pPr>
              <a:spcBef>
                <a:spcPts val="900"/>
              </a:spcBef>
            </a:pPr>
            <a:r>
              <a:rPr lang="en-US" dirty="0">
                <a:solidFill>
                  <a:srgbClr val="7030A0"/>
                </a:solidFill>
              </a:rPr>
              <a:t>Use a comma to separate author, date, and page (as applicable). </a:t>
            </a:r>
          </a:p>
          <a:p>
            <a:pPr>
              <a:spcBef>
                <a:spcPts val="900"/>
              </a:spcBef>
            </a:pPr>
            <a:r>
              <a:rPr lang="en-US" dirty="0">
                <a:solidFill>
                  <a:srgbClr val="663300"/>
                </a:solidFill>
              </a:rPr>
              <a:t>End-of-sentence periods go outside of the parentheses.</a:t>
            </a:r>
          </a:p>
          <a:p>
            <a:pPr>
              <a:spcBef>
                <a:spcPts val="900"/>
              </a:spcBef>
            </a:pPr>
            <a:r>
              <a:rPr lang="en-US" dirty="0">
                <a:solidFill>
                  <a:srgbClr val="C00000"/>
                </a:solidFill>
              </a:rPr>
              <a:t>Spell out ‘and’ in-text, but use an ampersand ‘&amp;’ in parentheses. </a:t>
            </a:r>
          </a:p>
          <a:p>
            <a:pPr>
              <a:spcBef>
                <a:spcPts val="900"/>
              </a:spcBef>
            </a:pPr>
            <a:r>
              <a:rPr lang="en-US" dirty="0">
                <a:solidFill>
                  <a:srgbClr val="00B050"/>
                </a:solidFill>
              </a:rPr>
              <a:t>Et al. has a period at the end of al</a:t>
            </a:r>
            <a:r>
              <a:rPr lang="en-US" b="1" dirty="0">
                <a:solidFill>
                  <a:srgbClr val="00B050"/>
                </a:solidFill>
              </a:rPr>
              <a:t>.</a:t>
            </a:r>
            <a:r>
              <a:rPr lang="en-US" dirty="0">
                <a:solidFill>
                  <a:srgbClr val="00B050"/>
                </a:solidFill>
              </a:rPr>
              <a:t> (but not at the end of et). </a:t>
            </a:r>
          </a:p>
          <a:p>
            <a:pPr>
              <a:spcBef>
                <a:spcPts val="900"/>
              </a:spcBef>
            </a:pPr>
            <a:r>
              <a:rPr lang="en-US" dirty="0">
                <a:solidFill>
                  <a:schemeClr val="accent2">
                    <a:lumMod val="50000"/>
                  </a:schemeClr>
                </a:solidFill>
              </a:rPr>
              <a:t>If quoting, include the page number </a:t>
            </a:r>
            <a:r>
              <a:rPr lang="en-US" u="sng" dirty="0">
                <a:solidFill>
                  <a:schemeClr val="accent2">
                    <a:lumMod val="50000"/>
                  </a:schemeClr>
                </a:solidFill>
              </a:rPr>
              <a:t>and</a:t>
            </a:r>
            <a:r>
              <a:rPr lang="en-US" dirty="0">
                <a:solidFill>
                  <a:schemeClr val="accent2">
                    <a:lumMod val="50000"/>
                  </a:schemeClr>
                </a:solidFill>
              </a:rPr>
              <a:t> use quotation marks. </a:t>
            </a:r>
          </a:p>
        </p:txBody>
      </p:sp>
      <p:graphicFrame>
        <p:nvGraphicFramePr>
          <p:cNvPr id="5" name="Table 4" title="Key citation rules"/>
          <p:cNvGraphicFramePr>
            <a:graphicFrameLocks noGrp="1"/>
          </p:cNvGraphicFramePr>
          <p:nvPr>
            <p:extLst>
              <p:ext uri="{D42A27DB-BD31-4B8C-83A1-F6EECF244321}">
                <p14:modId xmlns:p14="http://schemas.microsoft.com/office/powerpoint/2010/main" val="796389426"/>
              </p:ext>
            </p:extLst>
          </p:nvPr>
        </p:nvGraphicFramePr>
        <p:xfrm>
          <a:off x="838200" y="1555362"/>
          <a:ext cx="10107706" cy="1371600"/>
        </p:xfrm>
        <a:graphic>
          <a:graphicData uri="http://schemas.openxmlformats.org/drawingml/2006/table">
            <a:tbl>
              <a:tblPr firstRow="1" bandRow="1">
                <a:tableStyleId>{912C8C85-51F0-491E-9774-3900AFEF0FD7}</a:tableStyleId>
              </a:tblPr>
              <a:tblGrid>
                <a:gridCol w="5166160">
                  <a:extLst>
                    <a:ext uri="{9D8B030D-6E8A-4147-A177-3AD203B41FA5}">
                      <a16:colId xmlns:a16="http://schemas.microsoft.com/office/drawing/2014/main" val="3966413147"/>
                    </a:ext>
                  </a:extLst>
                </a:gridCol>
                <a:gridCol w="4941546">
                  <a:extLst>
                    <a:ext uri="{9D8B030D-6E8A-4147-A177-3AD203B41FA5}">
                      <a16:colId xmlns:a16="http://schemas.microsoft.com/office/drawing/2014/main" val="4133113753"/>
                    </a:ext>
                  </a:extLst>
                </a:gridCol>
              </a:tblGrid>
              <a:tr h="370840">
                <a:tc>
                  <a:txBody>
                    <a:bodyPr/>
                    <a:lstStyle/>
                    <a:p>
                      <a:r>
                        <a:rPr lang="en-US" sz="2400" dirty="0">
                          <a:latin typeface="Arial" panose="020B0604020202020204" pitchFamily="34" charset="0"/>
                          <a:cs typeface="Arial" panose="020B0604020202020204" pitchFamily="34" charset="0"/>
                        </a:rPr>
                        <a:t>Narrative citation</a:t>
                      </a:r>
                    </a:p>
                  </a:txBody>
                  <a:tcPr>
                    <a:solidFill>
                      <a:srgbClr val="6666CC"/>
                    </a:solidFill>
                  </a:tcPr>
                </a:tc>
                <a:tc>
                  <a:txBody>
                    <a:bodyPr/>
                    <a:lstStyle/>
                    <a:p>
                      <a:r>
                        <a:rPr lang="en-US" sz="2400" dirty="0">
                          <a:latin typeface="Arial" panose="020B0604020202020204" pitchFamily="34" charset="0"/>
                          <a:cs typeface="Arial" panose="020B0604020202020204" pitchFamily="34" charset="0"/>
                        </a:rPr>
                        <a:t>Parenthetical</a:t>
                      </a:r>
                      <a:r>
                        <a:rPr lang="en-US" sz="2400" baseline="0" dirty="0">
                          <a:latin typeface="Arial" panose="020B0604020202020204" pitchFamily="34" charset="0"/>
                          <a:cs typeface="Arial" panose="020B0604020202020204" pitchFamily="34" charset="0"/>
                        </a:rPr>
                        <a:t> citation</a:t>
                      </a:r>
                      <a:endParaRPr lang="en-US" sz="2400" dirty="0">
                        <a:latin typeface="Arial" panose="020B0604020202020204" pitchFamily="34" charset="0"/>
                        <a:cs typeface="Arial" panose="020B0604020202020204" pitchFamily="34" charset="0"/>
                      </a:endParaRPr>
                    </a:p>
                  </a:txBody>
                  <a:tcPr>
                    <a:solidFill>
                      <a:srgbClr val="6666CC"/>
                    </a:solidFill>
                  </a:tcPr>
                </a:tc>
                <a:extLst>
                  <a:ext uri="{0D108BD9-81ED-4DB2-BD59-A6C34878D82A}">
                    <a16:rowId xmlns:a16="http://schemas.microsoft.com/office/drawing/2014/main" val="2977939695"/>
                  </a:ext>
                </a:extLst>
              </a:tr>
              <a:tr h="448250">
                <a:tc>
                  <a:txBody>
                    <a:bodyPr/>
                    <a:lstStyle/>
                    <a:p>
                      <a:r>
                        <a:rPr lang="en-US" sz="2400" kern="0" dirty="0">
                          <a:latin typeface="Arial" panose="020B0604020202020204" pitchFamily="34" charset="0"/>
                          <a:cs typeface="Arial" panose="020B0604020202020204" pitchFamily="34" charset="0"/>
                        </a:rPr>
                        <a:t>Wilson </a:t>
                      </a:r>
                      <a:r>
                        <a:rPr lang="en-US" sz="2400" kern="0" dirty="0">
                          <a:solidFill>
                            <a:srgbClr val="C00000"/>
                          </a:solidFill>
                          <a:latin typeface="Arial" panose="020B0604020202020204" pitchFamily="34" charset="0"/>
                          <a:cs typeface="Arial" panose="020B0604020202020204" pitchFamily="34" charset="0"/>
                        </a:rPr>
                        <a:t>and</a:t>
                      </a:r>
                      <a:r>
                        <a:rPr lang="en-US" sz="2400" kern="0" dirty="0">
                          <a:latin typeface="Arial" panose="020B0604020202020204" pitchFamily="34" charset="0"/>
                          <a:cs typeface="Arial" panose="020B0604020202020204" pitchFamily="34" charset="0"/>
                        </a:rPr>
                        <a:t> </a:t>
                      </a:r>
                      <a:r>
                        <a:rPr lang="en-US" sz="2400" kern="0" dirty="0" err="1">
                          <a:latin typeface="Arial" panose="020B0604020202020204" pitchFamily="34" charset="0"/>
                          <a:cs typeface="Arial" panose="020B0604020202020204" pitchFamily="34" charset="0"/>
                        </a:rPr>
                        <a:t>Brekke</a:t>
                      </a:r>
                      <a:r>
                        <a:rPr lang="en-US" sz="2400" kern="0" dirty="0">
                          <a:latin typeface="Arial" panose="020B0604020202020204" pitchFamily="34" charset="0"/>
                          <a:cs typeface="Arial" panose="020B0604020202020204" pitchFamily="34" charset="0"/>
                        </a:rPr>
                        <a:t> (1994) …</a:t>
                      </a:r>
                      <a:endParaRPr lang="en-US"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0" dirty="0">
                          <a:latin typeface="Arial" panose="020B0604020202020204" pitchFamily="34" charset="0"/>
                          <a:cs typeface="Arial" panose="020B0604020202020204" pitchFamily="34" charset="0"/>
                        </a:rPr>
                        <a:t>…(Wilson </a:t>
                      </a:r>
                      <a:r>
                        <a:rPr lang="en-US" sz="2400" kern="0" dirty="0">
                          <a:solidFill>
                            <a:srgbClr val="C00000"/>
                          </a:solidFill>
                          <a:latin typeface="Arial" panose="020B0604020202020204" pitchFamily="34" charset="0"/>
                          <a:cs typeface="Arial" panose="020B0604020202020204" pitchFamily="34" charset="0"/>
                        </a:rPr>
                        <a:t>&amp;</a:t>
                      </a:r>
                      <a:r>
                        <a:rPr lang="en-US" sz="2400" kern="0" dirty="0">
                          <a:latin typeface="Arial" panose="020B0604020202020204" pitchFamily="34" charset="0"/>
                          <a:cs typeface="Arial" panose="020B0604020202020204" pitchFamily="34" charset="0"/>
                        </a:rPr>
                        <a:t> </a:t>
                      </a:r>
                      <a:r>
                        <a:rPr lang="en-US" sz="2400" kern="0" dirty="0" err="1">
                          <a:latin typeface="Arial" panose="020B0604020202020204" pitchFamily="34" charset="0"/>
                          <a:cs typeface="Arial" panose="020B0604020202020204" pitchFamily="34" charset="0"/>
                        </a:rPr>
                        <a:t>Brekke</a:t>
                      </a:r>
                      <a:r>
                        <a:rPr lang="en-US" sz="2400" b="1" kern="0" dirty="0">
                          <a:solidFill>
                            <a:srgbClr val="9900CC"/>
                          </a:solidFill>
                          <a:latin typeface="Arial" panose="020B0604020202020204" pitchFamily="34" charset="0"/>
                          <a:cs typeface="Arial" panose="020B0604020202020204" pitchFamily="34" charset="0"/>
                        </a:rPr>
                        <a:t>,</a:t>
                      </a:r>
                      <a:r>
                        <a:rPr lang="en-US" sz="2400" kern="0" dirty="0">
                          <a:latin typeface="Arial" panose="020B0604020202020204" pitchFamily="34" charset="0"/>
                          <a:cs typeface="Arial" panose="020B0604020202020204" pitchFamily="34" charset="0"/>
                        </a:rPr>
                        <a:t> 1994)</a:t>
                      </a:r>
                      <a:r>
                        <a:rPr lang="en-US" sz="2400" b="1" kern="0" dirty="0">
                          <a:solidFill>
                            <a:srgbClr val="663300"/>
                          </a:solidFill>
                          <a:latin typeface="Arial" panose="020B0604020202020204" pitchFamily="34" charset="0"/>
                          <a:cs typeface="Arial" panose="020B0604020202020204" pitchFamily="34" charset="0"/>
                        </a:rPr>
                        <a:t>.</a:t>
                      </a:r>
                      <a:endParaRPr lang="en-US" sz="2400" b="1" dirty="0">
                        <a:solidFill>
                          <a:srgbClr val="6633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52276931"/>
                  </a:ext>
                </a:extLst>
              </a:tr>
              <a:tr h="370840">
                <a:tc>
                  <a:txBody>
                    <a:bodyPr/>
                    <a:lstStyle/>
                    <a:p>
                      <a:r>
                        <a:rPr lang="en-US" sz="2400" kern="0" dirty="0">
                          <a:latin typeface="Arial" panose="020B0604020202020204" pitchFamily="34" charset="0"/>
                          <a:cs typeface="Arial" panose="020B0604020202020204" pitchFamily="34" charset="0"/>
                        </a:rPr>
                        <a:t>Wilson </a:t>
                      </a:r>
                      <a:r>
                        <a:rPr lang="en-US" sz="2400" kern="0" dirty="0">
                          <a:solidFill>
                            <a:srgbClr val="00B050"/>
                          </a:solidFill>
                          <a:latin typeface="Arial" panose="020B0604020202020204" pitchFamily="34" charset="0"/>
                          <a:cs typeface="Arial" panose="020B0604020202020204" pitchFamily="34" charset="0"/>
                        </a:rPr>
                        <a:t>et al</a:t>
                      </a:r>
                      <a:r>
                        <a:rPr lang="en-US" sz="2400" b="1" kern="0" dirty="0">
                          <a:solidFill>
                            <a:srgbClr val="00B050"/>
                          </a:solidFill>
                          <a:latin typeface="Arial" panose="020B0604020202020204" pitchFamily="34" charset="0"/>
                          <a:cs typeface="Arial" panose="020B0604020202020204" pitchFamily="34" charset="0"/>
                        </a:rPr>
                        <a:t>.</a:t>
                      </a:r>
                      <a:r>
                        <a:rPr lang="en-US" sz="2400" kern="0" dirty="0">
                          <a:latin typeface="Arial" panose="020B0604020202020204" pitchFamily="34" charset="0"/>
                          <a:cs typeface="Arial" panose="020B0604020202020204" pitchFamily="34" charset="0"/>
                        </a:rPr>
                        <a:t> (2002</a:t>
                      </a:r>
                      <a:r>
                        <a:rPr lang="en-US" sz="2400" b="1" kern="0" dirty="0">
                          <a:solidFill>
                            <a:srgbClr val="9900CC"/>
                          </a:solidFill>
                          <a:latin typeface="Arial" panose="020B0604020202020204" pitchFamily="34" charset="0"/>
                          <a:cs typeface="Arial" panose="020B0604020202020204" pitchFamily="34" charset="0"/>
                        </a:rPr>
                        <a:t>,</a:t>
                      </a:r>
                      <a:r>
                        <a:rPr lang="en-US" sz="2400" kern="0" dirty="0">
                          <a:latin typeface="Arial" panose="020B0604020202020204" pitchFamily="34" charset="0"/>
                          <a:cs typeface="Arial" panose="020B0604020202020204" pitchFamily="34" charset="0"/>
                        </a:rPr>
                        <a:t> </a:t>
                      </a:r>
                      <a:r>
                        <a:rPr lang="en-US" sz="2400" kern="0" dirty="0">
                          <a:solidFill>
                            <a:schemeClr val="accent2">
                              <a:lumMod val="50000"/>
                            </a:schemeClr>
                          </a:solidFill>
                          <a:latin typeface="Arial" panose="020B0604020202020204" pitchFamily="34" charset="0"/>
                          <a:cs typeface="Arial" panose="020B0604020202020204" pitchFamily="34" charset="0"/>
                        </a:rPr>
                        <a:t>p. 90</a:t>
                      </a:r>
                      <a:r>
                        <a:rPr lang="en-US" sz="2400" kern="0" dirty="0">
                          <a:latin typeface="Arial" panose="020B0604020202020204" pitchFamily="34" charset="0"/>
                          <a:cs typeface="Arial" panose="020B0604020202020204" pitchFamily="34" charset="0"/>
                        </a:rPr>
                        <a:t>) </a:t>
                      </a:r>
                      <a:r>
                        <a:rPr lang="en-US" sz="2400" kern="0" dirty="0">
                          <a:solidFill>
                            <a:schemeClr val="accent2">
                              <a:lumMod val="50000"/>
                            </a:schemeClr>
                          </a:solidFill>
                          <a:latin typeface="Arial" panose="020B0604020202020204" pitchFamily="34" charset="0"/>
                          <a:cs typeface="Arial" panose="020B0604020202020204" pitchFamily="34" charset="0"/>
                        </a:rPr>
                        <a:t>“</a:t>
                      </a:r>
                      <a:r>
                        <a:rPr lang="en-US" sz="2400" kern="0" dirty="0">
                          <a:latin typeface="Arial" panose="020B0604020202020204" pitchFamily="34" charset="0"/>
                          <a:cs typeface="Arial" panose="020B0604020202020204" pitchFamily="34" charset="0"/>
                        </a:rPr>
                        <a:t>…</a:t>
                      </a:r>
                      <a:r>
                        <a:rPr lang="en-US" sz="2400" kern="0" dirty="0">
                          <a:solidFill>
                            <a:schemeClr val="accent2">
                              <a:lumMod val="50000"/>
                            </a:schemeClr>
                          </a:solidFill>
                          <a:latin typeface="Arial" panose="020B0604020202020204" pitchFamily="34" charset="0"/>
                          <a:cs typeface="Arial" panose="020B0604020202020204" pitchFamily="34" charset="0"/>
                        </a:rPr>
                        <a:t>”</a:t>
                      </a:r>
                      <a:endParaRPr lang="en-US" sz="2400" dirty="0">
                        <a:solidFill>
                          <a:schemeClr val="accent2">
                            <a:lumMod val="50000"/>
                          </a:schemeClr>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0" dirty="0">
                          <a:solidFill>
                            <a:schemeClr val="accent2">
                              <a:lumMod val="50000"/>
                            </a:schemeClr>
                          </a:solidFill>
                          <a:latin typeface="Arial" panose="020B0604020202020204" pitchFamily="34" charset="0"/>
                          <a:cs typeface="Arial" panose="020B0604020202020204" pitchFamily="34" charset="0"/>
                        </a:rPr>
                        <a:t>“</a:t>
                      </a:r>
                      <a:r>
                        <a:rPr lang="en-US" sz="2400" kern="0" dirty="0">
                          <a:latin typeface="Arial" panose="020B0604020202020204" pitchFamily="34" charset="0"/>
                          <a:cs typeface="Arial" panose="020B0604020202020204" pitchFamily="34" charset="0"/>
                        </a:rPr>
                        <a:t>…</a:t>
                      </a:r>
                      <a:r>
                        <a:rPr lang="en-US" sz="2400" kern="0" dirty="0">
                          <a:solidFill>
                            <a:schemeClr val="accent2">
                              <a:lumMod val="50000"/>
                            </a:schemeClr>
                          </a:solidFill>
                          <a:latin typeface="Arial" panose="020B0604020202020204" pitchFamily="34" charset="0"/>
                          <a:cs typeface="Arial" panose="020B0604020202020204" pitchFamily="34" charset="0"/>
                        </a:rPr>
                        <a:t>”</a:t>
                      </a:r>
                      <a:r>
                        <a:rPr lang="en-US" sz="2400" baseline="0" dirty="0">
                          <a:solidFill>
                            <a:schemeClr val="accent2">
                              <a:lumMod val="50000"/>
                            </a:schemeClr>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(Wilson </a:t>
                      </a:r>
                      <a:r>
                        <a:rPr lang="en-US" sz="2400" dirty="0">
                          <a:solidFill>
                            <a:srgbClr val="00B050"/>
                          </a:solidFill>
                          <a:latin typeface="Arial" panose="020B0604020202020204" pitchFamily="34" charset="0"/>
                          <a:cs typeface="Arial" panose="020B0604020202020204" pitchFamily="34" charset="0"/>
                        </a:rPr>
                        <a:t>et al</a:t>
                      </a:r>
                      <a:r>
                        <a:rPr lang="en-US" sz="2400" b="1" dirty="0">
                          <a:solidFill>
                            <a:srgbClr val="00B050"/>
                          </a:solidFill>
                          <a:latin typeface="Arial" panose="020B0604020202020204" pitchFamily="34" charset="0"/>
                          <a:cs typeface="Arial" panose="020B0604020202020204" pitchFamily="34" charset="0"/>
                        </a:rPr>
                        <a:t>.</a:t>
                      </a:r>
                      <a:r>
                        <a:rPr lang="en-US" sz="2400" b="1" dirty="0">
                          <a:solidFill>
                            <a:srgbClr val="9900CC"/>
                          </a:solidFill>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2002, </a:t>
                      </a:r>
                      <a:r>
                        <a:rPr lang="en-US" sz="2400" dirty="0">
                          <a:solidFill>
                            <a:schemeClr val="accent2">
                              <a:lumMod val="50000"/>
                            </a:schemeClr>
                          </a:solidFill>
                          <a:latin typeface="Arial" panose="020B0604020202020204" pitchFamily="34" charset="0"/>
                          <a:cs typeface="Arial" panose="020B0604020202020204" pitchFamily="34" charset="0"/>
                        </a:rPr>
                        <a:t>p. 90</a:t>
                      </a:r>
                      <a:r>
                        <a:rPr lang="en-US" sz="2400" dirty="0">
                          <a:latin typeface="Arial" panose="020B0604020202020204" pitchFamily="34" charset="0"/>
                          <a:cs typeface="Arial" panose="020B0604020202020204" pitchFamily="34" charset="0"/>
                        </a:rPr>
                        <a:t>)</a:t>
                      </a:r>
                      <a:r>
                        <a:rPr lang="en-US" sz="2400" b="1" dirty="0">
                          <a:solidFill>
                            <a:srgbClr val="663300"/>
                          </a:solidFill>
                          <a:latin typeface="Arial" panose="020B0604020202020204" pitchFamily="34" charset="0"/>
                          <a:cs typeface="Arial" panose="020B0604020202020204" pitchFamily="34" charset="0"/>
                        </a:rPr>
                        <a:t>.</a:t>
                      </a:r>
                      <a:endParaRPr lang="en-US" sz="2400" dirty="0">
                        <a:solidFill>
                          <a:schemeClr val="accent2">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00629074"/>
                  </a:ext>
                </a:extLst>
              </a:tr>
            </a:tbl>
          </a:graphicData>
        </a:graphic>
      </p:graphicFrame>
      <p:sp>
        <p:nvSpPr>
          <p:cNvPr id="3" name="Title 2"/>
          <p:cNvSpPr>
            <a:spLocks noGrp="1"/>
          </p:cNvSpPr>
          <p:nvPr>
            <p:ph type="title"/>
          </p:nvPr>
        </p:nvSpPr>
        <p:spPr/>
        <p:txBody>
          <a:bodyPr/>
          <a:lstStyle/>
          <a:p>
            <a:r>
              <a:rPr lang="en-US" dirty="0"/>
              <a:t>Formatting citations</a:t>
            </a:r>
          </a:p>
        </p:txBody>
      </p:sp>
    </p:spTree>
    <p:extLst>
      <p:ext uri="{BB962C8B-B14F-4D97-AF65-F5344CB8AC3E}">
        <p14:creationId xmlns:p14="http://schemas.microsoft.com/office/powerpoint/2010/main" val="4267036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You Try It! How would you cite article?</a:t>
            </a:r>
          </a:p>
        </p:txBody>
      </p:sp>
      <p:sp>
        <p:nvSpPr>
          <p:cNvPr id="6" name="Content Placeholder 1"/>
          <p:cNvSpPr>
            <a:spLocks noGrp="1"/>
          </p:cNvSpPr>
          <p:nvPr>
            <p:ph idx="1"/>
          </p:nvPr>
        </p:nvSpPr>
        <p:spPr>
          <a:xfrm>
            <a:off x="1022195" y="1631824"/>
            <a:ext cx="10147609" cy="3776518"/>
          </a:xfrm>
        </p:spPr>
        <p:txBody>
          <a:bodyPr>
            <a:normAutofit/>
          </a:bodyPr>
          <a:lstStyle/>
          <a:p>
            <a:pPr>
              <a:spcBef>
                <a:spcPts val="2400"/>
              </a:spcBef>
            </a:pPr>
            <a:r>
              <a:rPr lang="en-US" b="1" dirty="0"/>
              <a:t>Title</a:t>
            </a:r>
            <a:r>
              <a:rPr lang="en-US" dirty="0"/>
              <a:t>: Are Women Really More Talkative than Men?</a:t>
            </a:r>
          </a:p>
          <a:p>
            <a:pPr>
              <a:spcBef>
                <a:spcPts val="2400"/>
              </a:spcBef>
            </a:pPr>
            <a:r>
              <a:rPr lang="en-US" b="1" dirty="0"/>
              <a:t>Authors</a:t>
            </a:r>
            <a:r>
              <a:rPr lang="en-US" dirty="0"/>
              <a:t>: Matthias R. </a:t>
            </a:r>
            <a:r>
              <a:rPr lang="en-US" dirty="0" err="1"/>
              <a:t>Mehl</a:t>
            </a:r>
            <a:r>
              <a:rPr lang="en-US" dirty="0"/>
              <a:t>, </a:t>
            </a:r>
            <a:r>
              <a:rPr lang="en-US" dirty="0" err="1"/>
              <a:t>Simine</a:t>
            </a:r>
            <a:r>
              <a:rPr lang="en-US" dirty="0"/>
              <a:t> </a:t>
            </a:r>
            <a:r>
              <a:rPr lang="en-US" dirty="0" err="1"/>
              <a:t>Vazire</a:t>
            </a:r>
            <a:r>
              <a:rPr lang="en-US" dirty="0"/>
              <a:t>, </a:t>
            </a:r>
            <a:r>
              <a:rPr lang="en-US" dirty="0" err="1"/>
              <a:t>Nairán</a:t>
            </a:r>
            <a:r>
              <a:rPr lang="en-US" dirty="0"/>
              <a:t> </a:t>
            </a:r>
            <a:r>
              <a:rPr lang="en-US" dirty="0" err="1"/>
              <a:t>Ramírez</a:t>
            </a:r>
            <a:r>
              <a:rPr lang="en-US" dirty="0"/>
              <a:t>-Esparza, Richard B. </a:t>
            </a:r>
            <a:r>
              <a:rPr lang="en-US" dirty="0" err="1"/>
              <a:t>Slatcher</a:t>
            </a:r>
            <a:r>
              <a:rPr lang="en-US" dirty="0"/>
              <a:t>, and James W. </a:t>
            </a:r>
            <a:r>
              <a:rPr lang="en-US" dirty="0" err="1"/>
              <a:t>Pennebaker</a:t>
            </a:r>
            <a:endParaRPr lang="en-US" dirty="0"/>
          </a:p>
          <a:p>
            <a:pPr>
              <a:spcBef>
                <a:spcPts val="2400"/>
              </a:spcBef>
            </a:pPr>
            <a:r>
              <a:rPr lang="en-US" b="1" dirty="0"/>
              <a:t>Publication date</a:t>
            </a:r>
            <a:r>
              <a:rPr lang="en-US" dirty="0"/>
              <a:t>: Jul. 6, 2007</a:t>
            </a:r>
          </a:p>
          <a:p>
            <a:pPr>
              <a:spcBef>
                <a:spcPts val="2400"/>
              </a:spcBef>
            </a:pPr>
            <a:r>
              <a:rPr lang="en-US" b="1" dirty="0"/>
              <a:t>Journal Source</a:t>
            </a:r>
            <a:r>
              <a:rPr lang="en-US" dirty="0"/>
              <a:t>: Science, Volume 317, Issue 5834, p. 82</a:t>
            </a:r>
          </a:p>
          <a:p>
            <a:pPr>
              <a:spcBef>
                <a:spcPts val="2400"/>
              </a:spcBef>
            </a:pPr>
            <a:r>
              <a:rPr lang="en-US" b="1" dirty="0"/>
              <a:t>Stable URL</a:t>
            </a:r>
            <a:r>
              <a:rPr lang="en-US" dirty="0"/>
              <a:t>: http://dx.doi.org/10.1126/science.1139940</a:t>
            </a:r>
          </a:p>
        </p:txBody>
      </p:sp>
    </p:spTree>
    <p:extLst>
      <p:ext uri="{BB962C8B-B14F-4D97-AF65-F5344CB8AC3E}">
        <p14:creationId xmlns:p14="http://schemas.microsoft.com/office/powerpoint/2010/main" val="1343518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200" dirty="0"/>
              <a:t>To cite the 2007 article published by Matthias R. </a:t>
            </a:r>
            <a:r>
              <a:rPr lang="en-US" sz="2200" dirty="0" err="1"/>
              <a:t>Mehl</a:t>
            </a:r>
            <a:r>
              <a:rPr lang="en-US" sz="2200" dirty="0"/>
              <a:t>, </a:t>
            </a:r>
            <a:r>
              <a:rPr lang="en-US" sz="2200" dirty="0" err="1"/>
              <a:t>Simine</a:t>
            </a:r>
            <a:r>
              <a:rPr lang="en-US" sz="2200" dirty="0"/>
              <a:t> </a:t>
            </a:r>
            <a:r>
              <a:rPr lang="en-US" sz="2200" dirty="0" err="1"/>
              <a:t>Vazire</a:t>
            </a:r>
            <a:r>
              <a:rPr lang="en-US" sz="2200" dirty="0"/>
              <a:t>, </a:t>
            </a:r>
            <a:r>
              <a:rPr lang="en-US" sz="2200" dirty="0" err="1"/>
              <a:t>Nairán</a:t>
            </a:r>
            <a:r>
              <a:rPr lang="en-US" sz="2200" dirty="0"/>
              <a:t> </a:t>
            </a:r>
            <a:r>
              <a:rPr lang="en-US" sz="2200" dirty="0" err="1"/>
              <a:t>Ramírez</a:t>
            </a:r>
            <a:r>
              <a:rPr lang="en-US" sz="2200" dirty="0"/>
              <a:t>-Esparza, Richard B. </a:t>
            </a:r>
            <a:r>
              <a:rPr lang="en-US" sz="2200" dirty="0" err="1"/>
              <a:t>Slatcher</a:t>
            </a:r>
            <a:r>
              <a:rPr lang="en-US" sz="2200" dirty="0"/>
              <a:t>, and James W. </a:t>
            </a:r>
            <a:r>
              <a:rPr lang="en-US" sz="2200" dirty="0" err="1"/>
              <a:t>Pennebaker</a:t>
            </a:r>
            <a:r>
              <a:rPr lang="en-US" sz="2200" dirty="0"/>
              <a:t>:</a:t>
            </a:r>
          </a:p>
          <a:p>
            <a:pPr lvl="2">
              <a:spcBef>
                <a:spcPts val="1800"/>
              </a:spcBef>
            </a:pPr>
            <a:r>
              <a:rPr lang="en-US" sz="2200" b="1" dirty="0"/>
              <a:t>In narrative form</a:t>
            </a:r>
            <a:r>
              <a:rPr lang="en-US" sz="2200" dirty="0"/>
              <a:t>: </a:t>
            </a:r>
            <a:r>
              <a:rPr lang="en-US" sz="2200" dirty="0" err="1"/>
              <a:t>Mehl</a:t>
            </a:r>
            <a:r>
              <a:rPr lang="en-US" sz="2200" dirty="0"/>
              <a:t> et al. (2007) …</a:t>
            </a:r>
          </a:p>
          <a:p>
            <a:pPr lvl="2">
              <a:spcBef>
                <a:spcPts val="1800"/>
              </a:spcBef>
            </a:pPr>
            <a:r>
              <a:rPr lang="en-US" sz="2200" b="1" dirty="0"/>
              <a:t>In parenthetical form</a:t>
            </a:r>
            <a:r>
              <a:rPr lang="en-US" sz="2200" dirty="0"/>
              <a:t>: … (</a:t>
            </a:r>
            <a:r>
              <a:rPr lang="en-US" sz="2200" dirty="0" err="1"/>
              <a:t>Mehl</a:t>
            </a:r>
            <a:r>
              <a:rPr lang="en-US" sz="2200" dirty="0"/>
              <a:t> et al., 2007).</a:t>
            </a:r>
          </a:p>
          <a:p>
            <a:pPr>
              <a:spcBef>
                <a:spcPts val="3000"/>
              </a:spcBef>
            </a:pPr>
            <a:r>
              <a:rPr lang="en-US" sz="2200" dirty="0"/>
              <a:t>Do not forget to include a page number if quoting!</a:t>
            </a:r>
          </a:p>
          <a:p>
            <a:pPr lvl="2">
              <a:spcBef>
                <a:spcPts val="1800"/>
              </a:spcBef>
            </a:pPr>
            <a:r>
              <a:rPr lang="en-US" sz="2200" b="1" dirty="0"/>
              <a:t>In narrative form</a:t>
            </a:r>
            <a:r>
              <a:rPr lang="en-US" sz="2200" dirty="0"/>
              <a:t>: </a:t>
            </a:r>
            <a:r>
              <a:rPr lang="en-US" sz="2200" dirty="0" err="1"/>
              <a:t>Mehl</a:t>
            </a:r>
            <a:r>
              <a:rPr lang="en-US" sz="2200" dirty="0"/>
              <a:t> et al. (2007, p. 82) … “…”.</a:t>
            </a:r>
          </a:p>
          <a:p>
            <a:pPr lvl="2">
              <a:spcBef>
                <a:spcPts val="1800"/>
              </a:spcBef>
            </a:pPr>
            <a:r>
              <a:rPr lang="en-US" sz="2200" b="1" dirty="0"/>
              <a:t>In parenthetical form</a:t>
            </a:r>
            <a:r>
              <a:rPr lang="en-US" sz="2200" dirty="0"/>
              <a:t>: “…” (</a:t>
            </a:r>
            <a:r>
              <a:rPr lang="en-US" sz="2200" dirty="0" err="1"/>
              <a:t>Mehl</a:t>
            </a:r>
            <a:r>
              <a:rPr lang="en-US" sz="2200" dirty="0"/>
              <a:t> et al., 2007, p. 82).</a:t>
            </a:r>
          </a:p>
        </p:txBody>
      </p:sp>
      <p:sp>
        <p:nvSpPr>
          <p:cNvPr id="3" name="Title 2"/>
          <p:cNvSpPr>
            <a:spLocks noGrp="1"/>
          </p:cNvSpPr>
          <p:nvPr>
            <p:ph type="title"/>
          </p:nvPr>
        </p:nvSpPr>
        <p:spPr/>
        <p:txBody>
          <a:bodyPr/>
          <a:lstStyle/>
          <a:p>
            <a:r>
              <a:rPr lang="en-US" dirty="0"/>
              <a:t>Citation example answer</a:t>
            </a:r>
          </a:p>
        </p:txBody>
      </p:sp>
    </p:spTree>
    <p:extLst>
      <p:ext uri="{BB962C8B-B14F-4D97-AF65-F5344CB8AC3E}">
        <p14:creationId xmlns:p14="http://schemas.microsoft.com/office/powerpoint/2010/main" val="4073263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This tutorial is organized into the following sections:</a:t>
            </a:r>
          </a:p>
          <a:p>
            <a:pPr marL="457200" indent="-457200">
              <a:buFont typeface="+mj-lt"/>
              <a:buAutoNum type="arabicPeriod"/>
            </a:pPr>
            <a:r>
              <a:rPr lang="en-US" sz="2400" dirty="0">
                <a:latin typeface="Arial" panose="020B0604020202020204" pitchFamily="34" charset="0"/>
                <a:cs typeface="Arial" panose="020B0604020202020204" pitchFamily="34" charset="0"/>
                <a:hlinkClick r:id="rId3" action="ppaction://hlinksldjump"/>
              </a:rPr>
              <a:t>What is Plagiarism?</a:t>
            </a:r>
            <a:endParaRPr lang="en-US" sz="2400" dirty="0">
              <a:latin typeface="Arial" panose="020B0604020202020204" pitchFamily="34" charset="0"/>
              <a:cs typeface="Arial" panose="020B0604020202020204" pitchFamily="34" charset="0"/>
            </a:endParaRPr>
          </a:p>
          <a:p>
            <a:pPr marL="457200" indent="-457200">
              <a:buFont typeface="+mj-lt"/>
              <a:buAutoNum type="arabicPeriod"/>
            </a:pPr>
            <a:r>
              <a:rPr lang="en-US" sz="2400" dirty="0">
                <a:latin typeface="Arial" panose="020B0604020202020204" pitchFamily="34" charset="0"/>
                <a:cs typeface="Arial" panose="020B0604020202020204" pitchFamily="34" charset="0"/>
                <a:hlinkClick r:id="rId4" action="ppaction://hlinksldjump"/>
              </a:rPr>
              <a:t>Citing Sources Using APA Style</a:t>
            </a:r>
            <a:endParaRPr lang="en-US" sz="2400" dirty="0">
              <a:latin typeface="Arial" panose="020B0604020202020204" pitchFamily="34" charset="0"/>
              <a:cs typeface="Arial" panose="020B0604020202020204" pitchFamily="34" charset="0"/>
            </a:endParaRPr>
          </a:p>
          <a:p>
            <a:pPr marL="457200" indent="-457200">
              <a:buFont typeface="+mj-lt"/>
              <a:buAutoNum type="arabicPeriod"/>
            </a:pPr>
            <a:r>
              <a:rPr lang="en-US" sz="2400" dirty="0">
                <a:latin typeface="Arial" panose="020B0604020202020204" pitchFamily="34" charset="0"/>
                <a:cs typeface="Arial" panose="020B0604020202020204" pitchFamily="34" charset="0"/>
                <a:hlinkClick r:id="rId5" action="ppaction://hlinksldjump"/>
              </a:rPr>
              <a:t>Paraphrasing Information</a:t>
            </a:r>
            <a:endParaRPr lang="en-US" sz="2400" dirty="0">
              <a:latin typeface="Arial" panose="020B0604020202020204" pitchFamily="34" charset="0"/>
              <a:cs typeface="Arial" panose="020B0604020202020204" pitchFamily="34" charset="0"/>
            </a:endParaRPr>
          </a:p>
          <a:p>
            <a:pPr marL="457200" indent="-457200">
              <a:buFont typeface="+mj-lt"/>
              <a:buAutoNum type="arabicPeriod"/>
            </a:pPr>
            <a:r>
              <a:rPr lang="en-US" sz="2400" dirty="0">
                <a:latin typeface="Arial" panose="020B0604020202020204" pitchFamily="34" charset="0"/>
                <a:cs typeface="Arial" panose="020B0604020202020204" pitchFamily="34" charset="0"/>
                <a:hlinkClick r:id="rId6" action="ppaction://hlinksldjump"/>
              </a:rPr>
              <a:t>Making it Your Own</a:t>
            </a:r>
            <a:endParaRPr lang="en-US" sz="2400" dirty="0">
              <a:latin typeface="Arial" panose="020B0604020202020204" pitchFamily="34" charset="0"/>
              <a:cs typeface="Arial" panose="020B0604020202020204" pitchFamily="34" charset="0"/>
            </a:endParaRPr>
          </a:p>
          <a:p>
            <a:pPr marL="457200" indent="-457200">
              <a:buFont typeface="+mj-lt"/>
              <a:buAutoNum type="arabicPeriod"/>
            </a:pPr>
            <a:r>
              <a:rPr lang="en-US" sz="2400" dirty="0">
                <a:latin typeface="Arial" panose="020B0604020202020204" pitchFamily="34" charset="0"/>
                <a:cs typeface="Arial" panose="020B0604020202020204" pitchFamily="34" charset="0"/>
                <a:hlinkClick r:id="rId7" action="ppaction://hlinksldjump"/>
              </a:rPr>
              <a:t>Preparing a List of References</a:t>
            </a:r>
            <a:endParaRPr lang="en-US" sz="2400" dirty="0">
              <a:latin typeface="Arial" panose="020B0604020202020204" pitchFamily="34" charset="0"/>
              <a:cs typeface="Arial" panose="020B0604020202020204" pitchFamily="34" charset="0"/>
            </a:endParaRPr>
          </a:p>
          <a:p>
            <a:pPr marL="457200" indent="-457200">
              <a:buFont typeface="+mj-lt"/>
              <a:buAutoNum type="arabicPeriod"/>
            </a:pPr>
            <a:r>
              <a:rPr lang="en-US" sz="2400" dirty="0">
                <a:latin typeface="Arial" panose="020B0604020202020204" pitchFamily="34" charset="0"/>
                <a:cs typeface="Arial" panose="020B0604020202020204" pitchFamily="34" charset="0"/>
                <a:hlinkClick r:id="rId8" action="ppaction://hlinksldjump"/>
              </a:rPr>
              <a:t>Conclusions</a:t>
            </a:r>
            <a:endParaRPr lang="en-US" sz="24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dirty="0">
                <a:solidFill>
                  <a:schemeClr val="tx1"/>
                </a:solidFill>
              </a:rPr>
              <a:t>Overview of the tutorial</a:t>
            </a:r>
          </a:p>
        </p:txBody>
      </p:sp>
    </p:spTree>
    <p:extLst>
      <p:ext uri="{BB962C8B-B14F-4D97-AF65-F5344CB8AC3E}">
        <p14:creationId xmlns:p14="http://schemas.microsoft.com/office/powerpoint/2010/main" val="2125664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1294" y="5155840"/>
            <a:ext cx="9378363" cy="584775"/>
          </a:xfrm>
          <a:prstGeom prst="rect">
            <a:avLst/>
          </a:prstGeom>
        </p:spPr>
        <p:txBody>
          <a:bodyPr wrap="square">
            <a:spAutoFit/>
          </a:bodyPr>
          <a:lstStyle/>
          <a:p>
            <a:pPr indent="-457200" defTabSz="457200"/>
            <a:r>
              <a:rPr lang="en-US" sz="1600" dirty="0">
                <a:latin typeface="Arial" panose="020B0604020202020204" pitchFamily="34" charset="0"/>
                <a:cs typeface="Arial" panose="020B0604020202020204" pitchFamily="34" charset="0"/>
              </a:rPr>
              <a:t>Lee, C. (2010, November 18). </a:t>
            </a:r>
            <a:r>
              <a:rPr lang="en-US" sz="1600" i="1" dirty="0">
                <a:latin typeface="Arial" panose="020B0604020202020204" pitchFamily="34" charset="0"/>
                <a:cs typeface="Arial" panose="020B0604020202020204" pitchFamily="34" charset="0"/>
              </a:rPr>
              <a:t>How to cite something you found on  a website in APA style</a:t>
            </a:r>
            <a:r>
              <a:rPr lang="en-US" sz="1600" dirty="0">
                <a:latin typeface="Arial" panose="020B0604020202020204" pitchFamily="34" charset="0"/>
                <a:cs typeface="Arial" panose="020B0604020202020204" pitchFamily="34" charset="0"/>
              </a:rPr>
              <a:t> [blog post]. </a:t>
            </a:r>
          </a:p>
          <a:p>
            <a:pPr indent="-457200" defTabSz="457200"/>
            <a:r>
              <a:rPr lang="en-US" sz="1600" dirty="0">
                <a:latin typeface="Arial" panose="020B0604020202020204" pitchFamily="34" charset="0"/>
                <a:cs typeface="Arial" panose="020B0604020202020204" pitchFamily="34" charset="0"/>
              </a:rPr>
              <a:t>	Retrieved from </a:t>
            </a:r>
            <a:r>
              <a:rPr lang="en-US" sz="1100" dirty="0">
                <a:latin typeface="Arial" panose="020B0604020202020204" pitchFamily="34" charset="0"/>
                <a:cs typeface="Arial" panose="020B0604020202020204" pitchFamily="34" charset="0"/>
                <a:hlinkClick r:id="rId3"/>
              </a:rPr>
              <a:t>http://blog.apastyle.org/apastyle/2010/11/how-to-cite-something-you-found-on-a-website-in-apa-style.html</a:t>
            </a:r>
            <a:r>
              <a:rPr lang="en-US" sz="1100" dirty="0">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838200" y="1507011"/>
            <a:ext cx="10515600" cy="4233604"/>
          </a:xfrm>
        </p:spPr>
        <p:txBody>
          <a:bodyPr>
            <a:noAutofit/>
          </a:bodyPr>
          <a:lstStyle/>
          <a:p>
            <a:pPr marL="0" indent="0">
              <a:spcBef>
                <a:spcPts val="1800"/>
              </a:spcBef>
              <a:buNone/>
            </a:pPr>
            <a:r>
              <a:rPr lang="en-US" sz="2000" dirty="0"/>
              <a:t>You may wish to cite a source (e.g., a website) for which the author, publication date, and/or page numbers are not available.</a:t>
            </a:r>
          </a:p>
          <a:p>
            <a:pPr>
              <a:spcBef>
                <a:spcPts val="1800"/>
              </a:spcBef>
            </a:pPr>
            <a:r>
              <a:rPr lang="en-US" sz="2000" b="1" dirty="0"/>
              <a:t>No author? </a:t>
            </a:r>
            <a:r>
              <a:rPr lang="en-US" sz="2000" dirty="0"/>
              <a:t>Use the first few words of the title in quotation marks. </a:t>
            </a:r>
          </a:p>
          <a:p>
            <a:pPr lvl="1">
              <a:spcBef>
                <a:spcPts val="300"/>
              </a:spcBef>
            </a:pPr>
            <a:r>
              <a:rPr lang="en-US" sz="2000" dirty="0"/>
              <a:t>According to “The Writer's Handbook” (</a:t>
            </a:r>
            <a:r>
              <a:rPr lang="en-US" sz="2000" dirty="0" err="1"/>
              <a:t>n.d.</a:t>
            </a:r>
            <a:r>
              <a:rPr lang="en-US" sz="2000" dirty="0"/>
              <a:t>)…</a:t>
            </a:r>
          </a:p>
          <a:p>
            <a:pPr>
              <a:spcBef>
                <a:spcPts val="2400"/>
              </a:spcBef>
            </a:pPr>
            <a:r>
              <a:rPr lang="en-US" sz="2000" b="1" dirty="0"/>
              <a:t>No date? </a:t>
            </a:r>
            <a:r>
              <a:rPr lang="en-US" sz="2000" dirty="0"/>
              <a:t>Use (</a:t>
            </a:r>
            <a:r>
              <a:rPr lang="en-US" sz="2000" dirty="0" err="1"/>
              <a:t>n.d.</a:t>
            </a:r>
            <a:r>
              <a:rPr lang="en-US" sz="2000" dirty="0"/>
              <a:t>) to indicate no date:</a:t>
            </a:r>
          </a:p>
          <a:p>
            <a:pPr lvl="1">
              <a:spcBef>
                <a:spcPts val="300"/>
              </a:spcBef>
            </a:pPr>
            <a:r>
              <a:rPr lang="en-US" sz="2000" dirty="0"/>
              <a:t>… (“The Writer's Handbook”, </a:t>
            </a:r>
            <a:r>
              <a:rPr lang="en-US" sz="2000" dirty="0" err="1"/>
              <a:t>n.d.</a:t>
            </a:r>
            <a:r>
              <a:rPr lang="en-US" sz="2000" dirty="0"/>
              <a:t>)…</a:t>
            </a:r>
          </a:p>
          <a:p>
            <a:pPr>
              <a:spcBef>
                <a:spcPts val="2400"/>
              </a:spcBef>
            </a:pPr>
            <a:r>
              <a:rPr lang="en-US" sz="2000" b="1" dirty="0"/>
              <a:t>No page number?</a:t>
            </a:r>
            <a:r>
              <a:rPr lang="en-US" sz="2000" dirty="0"/>
              <a:t> If quoting a source without pages, use the paragraph number (para.)</a:t>
            </a:r>
          </a:p>
          <a:p>
            <a:pPr lvl="1">
              <a:spcBef>
                <a:spcPts val="300"/>
              </a:spcBef>
            </a:pPr>
            <a:r>
              <a:rPr lang="en-US" sz="2000" dirty="0"/>
              <a:t>“The Writer's Handbook” (</a:t>
            </a:r>
            <a:r>
              <a:rPr lang="en-US" sz="2000" dirty="0" err="1"/>
              <a:t>n.d.</a:t>
            </a:r>
            <a:r>
              <a:rPr lang="en-US" sz="2000" dirty="0"/>
              <a:t>, para. 3) states, “…”</a:t>
            </a:r>
          </a:p>
        </p:txBody>
      </p:sp>
      <p:sp>
        <p:nvSpPr>
          <p:cNvPr id="2" name="Title 1"/>
          <p:cNvSpPr>
            <a:spLocks noGrp="1"/>
          </p:cNvSpPr>
          <p:nvPr>
            <p:ph type="title"/>
          </p:nvPr>
        </p:nvSpPr>
        <p:spPr/>
        <p:txBody>
          <a:bodyPr/>
          <a:lstStyle/>
          <a:p>
            <a:r>
              <a:rPr lang="en-US" dirty="0"/>
              <a:t>Missing citation information</a:t>
            </a:r>
          </a:p>
        </p:txBody>
      </p:sp>
    </p:spTree>
    <p:extLst>
      <p:ext uri="{BB962C8B-B14F-4D97-AF65-F5344CB8AC3E}">
        <p14:creationId xmlns:p14="http://schemas.microsoft.com/office/powerpoint/2010/main" val="4097517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1907" name="Rectangle 3"/>
          <p:cNvSpPr>
            <a:spLocks noGrp="1" noChangeArrowheads="1"/>
          </p:cNvSpPr>
          <p:nvPr>
            <p:ph idx="1"/>
          </p:nvPr>
        </p:nvSpPr>
        <p:spPr/>
        <p:txBody>
          <a:bodyPr>
            <a:normAutofit/>
          </a:bodyPr>
          <a:lstStyle/>
          <a:p>
            <a:pPr>
              <a:spcBef>
                <a:spcPts val="1800"/>
              </a:spcBef>
            </a:pPr>
            <a:r>
              <a:rPr lang="en-US" sz="2000" dirty="0">
                <a:cs typeface="Times New Roman" panose="02020603050405020304" pitchFamily="18" charset="0"/>
              </a:rPr>
              <a:t>Sometimes you may want to cite Person A’s work, but you only know about it from reading a description in Person B’s work. Person B is the </a:t>
            </a:r>
            <a:r>
              <a:rPr lang="en-US" sz="2000" b="1" dirty="0">
                <a:cs typeface="Times New Roman" panose="02020603050405020304" pitchFamily="18" charset="0"/>
              </a:rPr>
              <a:t>secondary source. </a:t>
            </a:r>
          </a:p>
          <a:p>
            <a:pPr>
              <a:spcBef>
                <a:spcPts val="1800"/>
              </a:spcBef>
            </a:pPr>
            <a:r>
              <a:rPr lang="en-US" sz="2000" dirty="0">
                <a:cs typeface="Times New Roman" panose="02020603050405020304" pitchFamily="18" charset="0"/>
              </a:rPr>
              <a:t>Unless you consult the original source, you cannot know if Person B accurately reported Person A’s ideas or not. As such, you should always find the original </a:t>
            </a:r>
            <a:r>
              <a:rPr lang="en-US" sz="2000" b="1" dirty="0">
                <a:cs typeface="Times New Roman" panose="02020603050405020304" pitchFamily="18" charset="0"/>
              </a:rPr>
              <a:t>primary source</a:t>
            </a:r>
            <a:r>
              <a:rPr lang="en-US" sz="2000" dirty="0">
                <a:cs typeface="Times New Roman" panose="02020603050405020304" pitchFamily="18" charset="0"/>
              </a:rPr>
              <a:t> of information and cite it, instead of the secondary source. </a:t>
            </a:r>
          </a:p>
          <a:p>
            <a:pPr>
              <a:spcBef>
                <a:spcPts val="1800"/>
              </a:spcBef>
            </a:pPr>
            <a:r>
              <a:rPr lang="en-US" sz="2000" b="1" u="sng" dirty="0">
                <a:solidFill>
                  <a:srgbClr val="C00000"/>
                </a:solidFill>
                <a:cs typeface="Times New Roman" panose="02020603050405020304" pitchFamily="18" charset="0"/>
              </a:rPr>
              <a:t>IMPORTANT!</a:t>
            </a:r>
            <a:r>
              <a:rPr lang="en-US" sz="2000" dirty="0">
                <a:solidFill>
                  <a:srgbClr val="C00000"/>
                </a:solidFill>
                <a:cs typeface="Times New Roman" panose="02020603050405020304" pitchFamily="18" charset="0"/>
              </a:rPr>
              <a:t> By citing a source within your paper, you are indicating that you have consulted the primary source </a:t>
            </a:r>
            <a:r>
              <a:rPr lang="en-US" sz="2000" u="sng" dirty="0">
                <a:solidFill>
                  <a:srgbClr val="C00000"/>
                </a:solidFill>
                <a:cs typeface="Times New Roman" panose="02020603050405020304" pitchFamily="18" charset="0"/>
              </a:rPr>
              <a:t>directly</a:t>
            </a:r>
            <a:r>
              <a:rPr lang="en-US" sz="2000" dirty="0">
                <a:solidFill>
                  <a:srgbClr val="C00000"/>
                </a:solidFill>
                <a:cs typeface="Times New Roman" panose="02020603050405020304" pitchFamily="18" charset="0"/>
              </a:rPr>
              <a:t>. If you cite one source (i.e., Source A) based on information that you gained from another source (i.e., Source B), without consulting the original to double check the accuracy of the information, you are plagiarizing!</a:t>
            </a:r>
          </a:p>
          <a:p>
            <a:pPr>
              <a:spcBef>
                <a:spcPts val="1800"/>
              </a:spcBef>
            </a:pPr>
            <a:r>
              <a:rPr lang="en-US" sz="2000" dirty="0">
                <a:solidFill>
                  <a:srgbClr val="C00000"/>
                </a:solidFill>
                <a:cs typeface="Times New Roman" panose="02020603050405020304" pitchFamily="18" charset="0"/>
              </a:rPr>
              <a:t>Always check the primary source!</a:t>
            </a:r>
          </a:p>
        </p:txBody>
      </p:sp>
      <p:sp>
        <p:nvSpPr>
          <p:cNvPr id="18434" name="Rectangle 2"/>
          <p:cNvSpPr>
            <a:spLocks noGrp="1" noChangeArrowheads="1"/>
          </p:cNvSpPr>
          <p:nvPr>
            <p:ph type="title"/>
          </p:nvPr>
        </p:nvSpPr>
        <p:spPr/>
        <p:txBody>
          <a:bodyPr>
            <a:normAutofit/>
          </a:bodyPr>
          <a:lstStyle/>
          <a:p>
            <a:r>
              <a:rPr lang="en-US" dirty="0"/>
              <a:t>Using secondary sources</a:t>
            </a:r>
          </a:p>
        </p:txBody>
      </p:sp>
    </p:spTree>
    <p:extLst>
      <p:ext uri="{BB962C8B-B14F-4D97-AF65-F5344CB8AC3E}">
        <p14:creationId xmlns:p14="http://schemas.microsoft.com/office/powerpoint/2010/main" val="394517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2278234" y="5086599"/>
            <a:ext cx="7772400" cy="646331"/>
          </a:xfrm>
          <a:prstGeom prst="rect">
            <a:avLst/>
          </a:prstGeom>
        </p:spPr>
        <p:txBody>
          <a:bodyPr wrap="square">
            <a:spAutoFit/>
          </a:bodyPr>
          <a:lstStyle/>
          <a:p>
            <a:pPr>
              <a:spcBef>
                <a:spcPct val="50000"/>
              </a:spcBef>
              <a:tabLst>
                <a:tab pos="461963" algn="l"/>
              </a:tabLst>
              <a:defRPr/>
            </a:pPr>
            <a:r>
              <a:rPr lang="en-US" dirty="0">
                <a:latin typeface="Times New Roman" pitchFamily="18" charset="0"/>
              </a:rPr>
              <a:t>American Psychological Association (2020). </a:t>
            </a:r>
            <a:r>
              <a:rPr lang="en-US" i="1" dirty="0">
                <a:latin typeface="Times New Roman" pitchFamily="18" charset="0"/>
              </a:rPr>
              <a:t>Publication Manual of the American    </a:t>
            </a:r>
          </a:p>
          <a:p>
            <a:pPr>
              <a:spcBef>
                <a:spcPts val="0"/>
              </a:spcBef>
              <a:tabLst>
                <a:tab pos="461963" algn="l"/>
              </a:tabLst>
              <a:defRPr/>
            </a:pPr>
            <a:r>
              <a:rPr lang="en-US" i="1" dirty="0">
                <a:latin typeface="Times New Roman" pitchFamily="18" charset="0"/>
              </a:rPr>
              <a:t>          Psychological Association </a:t>
            </a:r>
            <a:r>
              <a:rPr lang="en-US" dirty="0">
                <a:latin typeface="Times New Roman" pitchFamily="18" charset="0"/>
              </a:rPr>
              <a:t>(7</a:t>
            </a:r>
            <a:r>
              <a:rPr lang="en-US" baseline="30000" dirty="0">
                <a:latin typeface="Times New Roman" pitchFamily="18" charset="0"/>
              </a:rPr>
              <a:t>th</a:t>
            </a:r>
            <a:r>
              <a:rPr lang="en-US" dirty="0">
                <a:latin typeface="Times New Roman" pitchFamily="18" charset="0"/>
              </a:rPr>
              <a:t> ed.). Washington, DC: Author.</a:t>
            </a:r>
          </a:p>
        </p:txBody>
      </p:sp>
      <p:sp>
        <p:nvSpPr>
          <p:cNvPr id="5" name="Rectangle 4"/>
          <p:cNvSpPr/>
          <p:nvPr/>
        </p:nvSpPr>
        <p:spPr bwMode="auto">
          <a:xfrm>
            <a:off x="982834" y="4118237"/>
            <a:ext cx="10363200" cy="8382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nchor="ctr"/>
          <a:lstStyle/>
          <a:p>
            <a:pPr>
              <a:spcBef>
                <a:spcPct val="50000"/>
              </a:spcBef>
              <a:defRPr/>
            </a:pPr>
            <a:r>
              <a:rPr lang="en-US" sz="2400" dirty="0">
                <a:latin typeface="Times New Roman" pitchFamily="18" charset="0"/>
              </a:rPr>
              <a:t>The APA </a:t>
            </a:r>
            <a:r>
              <a:rPr lang="en-US" sz="2400" i="1" dirty="0">
                <a:latin typeface="Times New Roman" pitchFamily="18" charset="0"/>
              </a:rPr>
              <a:t>Publication Manual </a:t>
            </a:r>
            <a:r>
              <a:rPr lang="en-US" sz="2400" dirty="0">
                <a:latin typeface="Times New Roman" pitchFamily="18" charset="0"/>
              </a:rPr>
              <a:t>originated as a “standard of procedure” (</a:t>
            </a:r>
            <a:r>
              <a:rPr lang="en-US" sz="2400" b="1" dirty="0">
                <a:solidFill>
                  <a:schemeClr val="accent6">
                    <a:lumMod val="75000"/>
                  </a:schemeClr>
                </a:solidFill>
                <a:latin typeface="Times New Roman" pitchFamily="18" charset="0"/>
              </a:rPr>
              <a:t>Bentley et al., 1929</a:t>
            </a:r>
            <a:r>
              <a:rPr lang="en-US" sz="2400" b="1" dirty="0">
                <a:latin typeface="Times New Roman" pitchFamily="18" charset="0"/>
              </a:rPr>
              <a:t>, </a:t>
            </a:r>
            <a:r>
              <a:rPr lang="en-US" sz="2400" b="1" dirty="0">
                <a:solidFill>
                  <a:srgbClr val="843C0C"/>
                </a:solidFill>
                <a:latin typeface="Times New Roman" pitchFamily="18" charset="0"/>
              </a:rPr>
              <a:t>p. 57</a:t>
            </a:r>
            <a:r>
              <a:rPr lang="en-US" sz="2400" b="1" dirty="0">
                <a:latin typeface="Times New Roman" pitchFamily="18" charset="0"/>
              </a:rPr>
              <a:t>; </a:t>
            </a:r>
            <a:r>
              <a:rPr lang="en-US" sz="2400" b="1" dirty="0">
                <a:solidFill>
                  <a:srgbClr val="C00000"/>
                </a:solidFill>
                <a:latin typeface="Times New Roman" pitchFamily="18" charset="0"/>
              </a:rPr>
              <a:t>as cited in</a:t>
            </a:r>
            <a:r>
              <a:rPr lang="en-US" sz="2400" b="1" dirty="0">
                <a:latin typeface="Times New Roman" pitchFamily="18" charset="0"/>
              </a:rPr>
              <a:t> </a:t>
            </a:r>
            <a:r>
              <a:rPr lang="en-US" sz="2400" b="1" dirty="0">
                <a:solidFill>
                  <a:srgbClr val="2F5597"/>
                </a:solidFill>
                <a:latin typeface="Times New Roman" pitchFamily="18" charset="0"/>
              </a:rPr>
              <a:t>American Psychological Association, 2020</a:t>
            </a:r>
            <a:r>
              <a:rPr lang="en-US" sz="2400" b="1" dirty="0">
                <a:latin typeface="Times New Roman" pitchFamily="18" charset="0"/>
              </a:rPr>
              <a:t>, </a:t>
            </a:r>
            <a:r>
              <a:rPr lang="en-US" sz="2400" b="1" dirty="0">
                <a:solidFill>
                  <a:srgbClr val="843C0C"/>
                </a:solidFill>
                <a:latin typeface="Times New Roman" pitchFamily="18" charset="0"/>
              </a:rPr>
              <a:t>p. xv</a:t>
            </a:r>
            <a:r>
              <a:rPr lang="en-US" sz="2400" dirty="0">
                <a:latin typeface="Times New Roman" pitchFamily="18" charset="0"/>
              </a:rPr>
              <a:t>). </a:t>
            </a:r>
          </a:p>
        </p:txBody>
      </p:sp>
      <p:sp>
        <p:nvSpPr>
          <p:cNvPr id="251907" name="Rectangle 3"/>
          <p:cNvSpPr>
            <a:spLocks noGrp="1" noChangeArrowheads="1"/>
          </p:cNvSpPr>
          <p:nvPr>
            <p:ph idx="1"/>
          </p:nvPr>
        </p:nvSpPr>
        <p:spPr>
          <a:xfrm>
            <a:off x="838200" y="1500452"/>
            <a:ext cx="10515600" cy="2319699"/>
          </a:xfrm>
        </p:spPr>
        <p:txBody>
          <a:bodyPr>
            <a:noAutofit/>
          </a:bodyPr>
          <a:lstStyle/>
          <a:p>
            <a:r>
              <a:rPr lang="en-US" sz="2000" dirty="0"/>
              <a:t>It may not always be possible to track down an original source. For example, the acknowledgements page of the 2020 APA </a:t>
            </a:r>
            <a:r>
              <a:rPr lang="en-US" sz="2000" i="1" dirty="0"/>
              <a:t>Publication Manual</a:t>
            </a:r>
            <a:r>
              <a:rPr lang="en-US" sz="2000" dirty="0"/>
              <a:t> quotes Bentley et al. (1929) when describing how the publication manual first came to be.</a:t>
            </a:r>
          </a:p>
          <a:p>
            <a:r>
              <a:rPr lang="en-US" sz="2000" dirty="0"/>
              <a:t>If you wanted to include this information in your paper, but could not find the original, you would need to make it explicitly clear that you are using a secondary source by indicating the: </a:t>
            </a:r>
            <a:r>
              <a:rPr lang="en-US" sz="2000" b="1" dirty="0">
                <a:solidFill>
                  <a:schemeClr val="accent6">
                    <a:lumMod val="75000"/>
                  </a:schemeClr>
                </a:solidFill>
              </a:rPr>
              <a:t>Original Author</a:t>
            </a:r>
            <a:r>
              <a:rPr lang="en-US" sz="2000" b="1" dirty="0"/>
              <a:t>, </a:t>
            </a:r>
            <a:r>
              <a:rPr lang="en-US" sz="2000" b="1" dirty="0">
                <a:solidFill>
                  <a:schemeClr val="accent6">
                    <a:lumMod val="75000"/>
                  </a:schemeClr>
                </a:solidFill>
              </a:rPr>
              <a:t>Original Year</a:t>
            </a:r>
            <a:r>
              <a:rPr lang="en-US" sz="2000" b="1" dirty="0"/>
              <a:t>;</a:t>
            </a:r>
            <a:r>
              <a:rPr lang="en-US" sz="2000" dirty="0"/>
              <a:t> and the words:</a:t>
            </a:r>
            <a:r>
              <a:rPr lang="en-US" sz="2000" b="1" dirty="0"/>
              <a:t> </a:t>
            </a:r>
            <a:r>
              <a:rPr lang="en-US" sz="2000" b="1" dirty="0">
                <a:solidFill>
                  <a:srgbClr val="C00000"/>
                </a:solidFill>
              </a:rPr>
              <a:t>as cited in </a:t>
            </a:r>
            <a:r>
              <a:rPr lang="en-US" sz="2000" b="1" dirty="0">
                <a:solidFill>
                  <a:schemeClr val="accent1">
                    <a:lumMod val="50000"/>
                  </a:schemeClr>
                </a:solidFill>
              </a:rPr>
              <a:t>Secondary Source</a:t>
            </a:r>
            <a:r>
              <a:rPr lang="en-US" sz="2000" b="1" dirty="0"/>
              <a:t>, </a:t>
            </a:r>
            <a:r>
              <a:rPr lang="en-US" sz="2000" b="1" dirty="0">
                <a:solidFill>
                  <a:schemeClr val="accent1">
                    <a:lumMod val="50000"/>
                  </a:schemeClr>
                </a:solidFill>
              </a:rPr>
              <a:t>Secondary Year</a:t>
            </a:r>
            <a:r>
              <a:rPr lang="en-US" sz="2000" dirty="0"/>
              <a:t>. You would also need to include </a:t>
            </a:r>
            <a:r>
              <a:rPr lang="en-US" sz="2000" b="1" dirty="0">
                <a:solidFill>
                  <a:srgbClr val="843C0C"/>
                </a:solidFill>
              </a:rPr>
              <a:t>relevant page numbers if quoting</a:t>
            </a:r>
            <a:r>
              <a:rPr lang="en-US" sz="2000" dirty="0"/>
              <a:t>. </a:t>
            </a:r>
          </a:p>
          <a:p>
            <a:pPr marL="0" indent="0">
              <a:buNone/>
            </a:pPr>
            <a:endParaRPr lang="en-US" sz="2000" dirty="0"/>
          </a:p>
          <a:p>
            <a:pPr marL="0" indent="0">
              <a:buNone/>
            </a:pPr>
            <a:endParaRPr lang="en-US" sz="2000" dirty="0"/>
          </a:p>
        </p:txBody>
      </p:sp>
      <p:sp>
        <p:nvSpPr>
          <p:cNvPr id="18434" name="Rectangle 2"/>
          <p:cNvSpPr>
            <a:spLocks noGrp="1" noChangeArrowheads="1"/>
          </p:cNvSpPr>
          <p:nvPr>
            <p:ph type="title"/>
          </p:nvPr>
        </p:nvSpPr>
        <p:spPr/>
        <p:txBody>
          <a:bodyPr/>
          <a:lstStyle/>
          <a:p>
            <a:r>
              <a:rPr lang="en-US" dirty="0"/>
              <a:t>What if you cannot find the source?</a:t>
            </a:r>
          </a:p>
        </p:txBody>
      </p:sp>
    </p:spTree>
    <p:extLst>
      <p:ext uri="{BB962C8B-B14F-4D97-AF65-F5344CB8AC3E}">
        <p14:creationId xmlns:p14="http://schemas.microsoft.com/office/powerpoint/2010/main" val="3511193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b="1" dirty="0"/>
              <a:t>Quoting</a:t>
            </a:r>
            <a:r>
              <a:rPr lang="en-US" sz="2000" dirty="0"/>
              <a:t> is using the exact phrase or wording of someone else.</a:t>
            </a:r>
          </a:p>
          <a:p>
            <a:r>
              <a:rPr lang="en-US" sz="2000" dirty="0"/>
              <a:t>Quotes of less than 40 words should appear in the text with double quotation marks. </a:t>
            </a:r>
          </a:p>
          <a:p>
            <a:pPr lvl="1"/>
            <a:r>
              <a:rPr lang="en-US" sz="2000" dirty="0"/>
              <a:t>APA (2020, p. 270) notes that, “when quoting directly, always provide the author, year, and page number of the quotation.” </a:t>
            </a:r>
          </a:p>
          <a:p>
            <a:r>
              <a:rPr lang="en-US" sz="2000" dirty="0"/>
              <a:t>Quotes of more than 40 words should appear as a freestanding block of text, without quotation marks. The citation information can be used to introduce the quote, or it can be placed at the end of the quote. In either case, the quote should end with the page or paragraph number (APA, 2020).  </a:t>
            </a:r>
          </a:p>
          <a:p>
            <a:pPr lvl="1"/>
            <a:r>
              <a:rPr lang="en-US" sz="2000" dirty="0"/>
              <a:t>An example of a block quote is presented on the next page. The quote is from “The Writer’s Handbook” (</a:t>
            </a:r>
            <a:r>
              <a:rPr lang="en-US" sz="2000" dirty="0" err="1"/>
              <a:t>n.d.</a:t>
            </a:r>
            <a:r>
              <a:rPr lang="en-US" sz="2000" dirty="0"/>
              <a:t>, para. 3) and it discusses when you should quote from a source.</a:t>
            </a:r>
          </a:p>
        </p:txBody>
      </p:sp>
      <p:sp>
        <p:nvSpPr>
          <p:cNvPr id="2" name="Title 1"/>
          <p:cNvSpPr>
            <a:spLocks noGrp="1"/>
          </p:cNvSpPr>
          <p:nvPr>
            <p:ph type="title"/>
          </p:nvPr>
        </p:nvSpPr>
        <p:spPr/>
        <p:txBody>
          <a:bodyPr/>
          <a:lstStyle/>
          <a:p>
            <a:r>
              <a:rPr lang="en-US" dirty="0"/>
              <a:t>Quoting</a:t>
            </a:r>
          </a:p>
        </p:txBody>
      </p:sp>
    </p:spTree>
    <p:extLst>
      <p:ext uri="{BB962C8B-B14F-4D97-AF65-F5344CB8AC3E}">
        <p14:creationId xmlns:p14="http://schemas.microsoft.com/office/powerpoint/2010/main" val="3481061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57400" y="4441068"/>
            <a:ext cx="8304840" cy="1015663"/>
          </a:xfrm>
          <a:prstGeom prst="rect">
            <a:avLst/>
          </a:prstGeom>
        </p:spPr>
        <p:txBody>
          <a:bodyPr wrap="square">
            <a:spAutoFit/>
          </a:bodyPr>
          <a:lstStyle/>
          <a:p>
            <a:pPr indent="-457200"/>
            <a:r>
              <a:rPr lang="en-US" sz="2000" dirty="0">
                <a:latin typeface="Times New Roman" panose="02020603050405020304" pitchFamily="18" charset="0"/>
                <a:cs typeface="Times New Roman" panose="02020603050405020304" pitchFamily="18" charset="0"/>
              </a:rPr>
              <a:t>The Writer’s Handbook: Avoiding Plagiarism (</a:t>
            </a:r>
            <a:r>
              <a:rPr lang="en-US" sz="2000" dirty="0" err="1">
                <a:latin typeface="Times New Roman" panose="02020603050405020304" pitchFamily="18" charset="0"/>
                <a:cs typeface="Times New Roman" panose="02020603050405020304" pitchFamily="18" charset="0"/>
              </a:rPr>
              <a:t>n.d.</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Paraphrasing vs. quoting </a:t>
            </a:r>
          </a:p>
          <a:p>
            <a:pPr indent="-457200"/>
            <a:r>
              <a:rPr lang="en-US" sz="2000" i="1" dirty="0">
                <a:latin typeface="Times New Roman" panose="02020603050405020304" pitchFamily="18" charset="0"/>
                <a:cs typeface="Times New Roman" panose="02020603050405020304" pitchFamily="18" charset="0"/>
              </a:rPr>
              <a:t>       – An explanation. </a:t>
            </a:r>
            <a:r>
              <a:rPr lang="en-US" sz="2000" dirty="0">
                <a:latin typeface="Times New Roman" panose="02020603050405020304" pitchFamily="18" charset="0"/>
                <a:cs typeface="Times New Roman" panose="02020603050405020304" pitchFamily="18" charset="0"/>
              </a:rPr>
              <a:t>Retrieved May 14, 2020 from </a:t>
            </a:r>
          </a:p>
          <a:p>
            <a:pPr indent="-457200"/>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hlinkClick r:id="rId3"/>
              </a:rPr>
              <a:t>https://writing.wisc.edu/handbook/assignments/quotingsources/</a:t>
            </a:r>
            <a:r>
              <a:rPr lang="en-US" sz="2000" dirty="0">
                <a:latin typeface="Times New Roman" panose="02020603050405020304" pitchFamily="18" charset="0"/>
                <a:cs typeface="Times New Roman" panose="02020603050405020304" pitchFamily="18" charset="0"/>
              </a:rPr>
              <a:t> </a:t>
            </a:r>
          </a:p>
        </p:txBody>
      </p:sp>
      <p:sp>
        <p:nvSpPr>
          <p:cNvPr id="6" name="Rectangle 5"/>
          <p:cNvSpPr/>
          <p:nvPr/>
        </p:nvSpPr>
        <p:spPr>
          <a:xfrm>
            <a:off x="2438401" y="1901142"/>
            <a:ext cx="7772399" cy="2289858"/>
          </a:xfrm>
          <a:prstGeom prst="rect">
            <a:avLst/>
          </a:prstGeom>
          <a:ln>
            <a:solidFill>
              <a:schemeClr val="bg1"/>
            </a:solidFill>
          </a:ln>
        </p:spPr>
        <p:txBody>
          <a:bodyPr wrap="square">
            <a:spAutoFit/>
          </a:bodyPr>
          <a:lstStyle/>
          <a:p>
            <a:pPr>
              <a:lnSpc>
                <a:spcPct val="114000"/>
              </a:lnSpc>
            </a:pPr>
            <a:r>
              <a:rPr lang="en-US" sz="2000" dirty="0">
                <a:latin typeface="Arial" panose="020B0604020202020204" pitchFamily="34" charset="0"/>
                <a:cs typeface="Arial" panose="020B0604020202020204" pitchFamily="34" charset="0"/>
              </a:rPr>
              <a:t>In research papers, you should quote from a source</a:t>
            </a:r>
          </a:p>
          <a:p>
            <a:pPr marL="285750" indent="-285750">
              <a:lnSpc>
                <a:spcPct val="120000"/>
              </a:lnSpc>
              <a:buFont typeface="Arial" panose="020B0604020202020204" pitchFamily="34" charset="0"/>
              <a:buChar char="•"/>
            </a:pPr>
            <a:r>
              <a:rPr lang="en-US" sz="2000" dirty="0">
                <a:latin typeface="Arial" panose="020B0604020202020204" pitchFamily="34" charset="0"/>
                <a:cs typeface="Arial" panose="020B0604020202020204" pitchFamily="34" charset="0"/>
              </a:rPr>
              <a:t>to show that an authority supports your point</a:t>
            </a:r>
          </a:p>
          <a:p>
            <a:pPr marL="285750" indent="-285750">
              <a:lnSpc>
                <a:spcPct val="120000"/>
              </a:lnSpc>
              <a:buFont typeface="Arial" panose="020B0604020202020204" pitchFamily="34" charset="0"/>
              <a:buChar char="•"/>
            </a:pPr>
            <a:r>
              <a:rPr lang="en-US" sz="2000" dirty="0">
                <a:latin typeface="Arial" panose="020B0604020202020204" pitchFamily="34" charset="0"/>
                <a:cs typeface="Arial" panose="020B0604020202020204" pitchFamily="34" charset="0"/>
              </a:rPr>
              <a:t>to present a position or argument to critique or comment on</a:t>
            </a:r>
          </a:p>
          <a:p>
            <a:pPr marL="285750" indent="-285750">
              <a:lnSpc>
                <a:spcPct val="120000"/>
              </a:lnSpc>
              <a:buFont typeface="Arial" panose="020B0604020202020204" pitchFamily="34" charset="0"/>
              <a:buChar char="•"/>
            </a:pPr>
            <a:r>
              <a:rPr lang="en-US" sz="2000" dirty="0">
                <a:latin typeface="Arial" panose="020B0604020202020204" pitchFamily="34" charset="0"/>
                <a:cs typeface="Arial" panose="020B0604020202020204" pitchFamily="34" charset="0"/>
              </a:rPr>
              <a:t>to include especially moving or historically significant language</a:t>
            </a:r>
          </a:p>
          <a:p>
            <a:pPr marL="285750" indent="-285750">
              <a:lnSpc>
                <a:spcPct val="120000"/>
              </a:lnSpc>
              <a:buFont typeface="Arial" panose="020B0604020202020204" pitchFamily="34" charset="0"/>
              <a:buChar char="•"/>
            </a:pPr>
            <a:r>
              <a:rPr lang="en-US" sz="2000" dirty="0">
                <a:latin typeface="Arial" panose="020B0604020202020204" pitchFamily="34" charset="0"/>
                <a:cs typeface="Arial" panose="020B0604020202020204" pitchFamily="34" charset="0"/>
              </a:rPr>
              <a:t>to present a particularly well-stated passage whose meaning would be lost or changed if paraphrased or summarized (para. 3)</a:t>
            </a:r>
          </a:p>
        </p:txBody>
      </p:sp>
      <p:sp>
        <p:nvSpPr>
          <p:cNvPr id="3" name="Content Placeholder 2"/>
          <p:cNvSpPr>
            <a:spLocks noGrp="1"/>
          </p:cNvSpPr>
          <p:nvPr>
            <p:ph idx="1"/>
          </p:nvPr>
        </p:nvSpPr>
        <p:spPr>
          <a:xfrm>
            <a:off x="2057400" y="1524000"/>
            <a:ext cx="7924800" cy="457200"/>
          </a:xfrm>
        </p:spPr>
        <p:txBody>
          <a:bodyPr>
            <a:normAutofit/>
          </a:bodyPr>
          <a:lstStyle/>
          <a:p>
            <a:pPr marL="0" indent="0">
              <a:buNone/>
            </a:pPr>
            <a:r>
              <a:rPr lang="en-US" sz="2000" dirty="0"/>
              <a:t>As quoted directly from “The Writer's Handbook” (</a:t>
            </a:r>
            <a:r>
              <a:rPr lang="en-US" sz="2000" dirty="0" err="1"/>
              <a:t>n.d.</a:t>
            </a:r>
            <a:r>
              <a:rPr lang="en-US" sz="2000" dirty="0"/>
              <a:t>):</a:t>
            </a:r>
          </a:p>
        </p:txBody>
      </p:sp>
      <p:sp>
        <p:nvSpPr>
          <p:cNvPr id="2" name="Title 1"/>
          <p:cNvSpPr>
            <a:spLocks noGrp="1"/>
          </p:cNvSpPr>
          <p:nvPr>
            <p:ph type="title"/>
          </p:nvPr>
        </p:nvSpPr>
        <p:spPr/>
        <p:txBody>
          <a:bodyPr/>
          <a:lstStyle/>
          <a:p>
            <a:r>
              <a:rPr lang="en-US" dirty="0"/>
              <a:t>When to quote…</a:t>
            </a:r>
          </a:p>
        </p:txBody>
      </p:sp>
    </p:spTree>
    <p:extLst>
      <p:ext uri="{BB962C8B-B14F-4D97-AF65-F5344CB8AC3E}">
        <p14:creationId xmlns:p14="http://schemas.microsoft.com/office/powerpoint/2010/main" val="1971888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p:txBody>
          <a:bodyPr>
            <a:normAutofit/>
          </a:bodyPr>
          <a:lstStyle/>
          <a:p>
            <a:pPr>
              <a:spcBef>
                <a:spcPts val="2400"/>
              </a:spcBef>
            </a:pPr>
            <a:r>
              <a:rPr lang="en-US" dirty="0"/>
              <a:t>Although quoting may be necessary in some situations (as indicated on the previous slide), quoting is not the best option for avoiding plagiarism.</a:t>
            </a:r>
          </a:p>
          <a:p>
            <a:pPr>
              <a:spcBef>
                <a:spcPts val="2400"/>
              </a:spcBef>
            </a:pPr>
            <a:r>
              <a:rPr lang="en-US" dirty="0"/>
              <a:t>Even when quoting and citing correctly, a paper can still be considered plagiarized if a student quotes information that he or she does not understand, if information is presented out of context or in a misleading fashion, or if a student relies too heavily on the quoted words of another when writing a paper.  </a:t>
            </a:r>
          </a:p>
          <a:p>
            <a:pPr>
              <a:spcBef>
                <a:spcPts val="2400"/>
              </a:spcBef>
            </a:pPr>
            <a:r>
              <a:rPr lang="en-US" b="1" dirty="0"/>
              <a:t>Given this, you should only quote when absolutely necessary.</a:t>
            </a:r>
          </a:p>
        </p:txBody>
      </p:sp>
      <p:sp>
        <p:nvSpPr>
          <p:cNvPr id="19458" name="Title 1"/>
          <p:cNvSpPr>
            <a:spLocks noGrp="1"/>
          </p:cNvSpPr>
          <p:nvPr>
            <p:ph type="title"/>
          </p:nvPr>
        </p:nvSpPr>
        <p:spPr/>
        <p:txBody>
          <a:bodyPr/>
          <a:lstStyle/>
          <a:p>
            <a:r>
              <a:rPr lang="en-US" dirty="0"/>
              <a:t>To quote or not to quote?</a:t>
            </a:r>
          </a:p>
        </p:txBody>
      </p:sp>
    </p:spTree>
    <p:extLst>
      <p:ext uri="{BB962C8B-B14F-4D97-AF65-F5344CB8AC3E}">
        <p14:creationId xmlns:p14="http://schemas.microsoft.com/office/powerpoint/2010/main" val="639766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1800"/>
              </a:spcBef>
            </a:pPr>
            <a:r>
              <a:rPr lang="en-US" dirty="0"/>
              <a:t>If you should quote only when necessary, what is the alternative? </a:t>
            </a:r>
          </a:p>
          <a:p>
            <a:pPr>
              <a:spcBef>
                <a:spcPts val="1800"/>
              </a:spcBef>
            </a:pPr>
            <a:r>
              <a:rPr lang="en-US" dirty="0"/>
              <a:t>The alternative is the use of paraphrasing. </a:t>
            </a:r>
            <a:r>
              <a:rPr lang="en-US" b="1" dirty="0"/>
              <a:t>Paraphrasing</a:t>
            </a:r>
            <a:r>
              <a:rPr lang="en-US" dirty="0"/>
              <a:t> is putting someone else’s ideas into your own words, while still giving credit where credit is due.</a:t>
            </a:r>
          </a:p>
          <a:p>
            <a:pPr>
              <a:spcBef>
                <a:spcPts val="1800"/>
              </a:spcBef>
            </a:pPr>
            <a:r>
              <a:rPr lang="en-US" dirty="0"/>
              <a:t>Many students are surprised to learn that paraphrasing is an acceptable way to use the information of others. In fact, in many ways, paraphrasing is preferable to quoting because it reflects </a:t>
            </a:r>
            <a:r>
              <a:rPr lang="en-US" b="1" dirty="0"/>
              <a:t>your own personal understanding of the material. </a:t>
            </a:r>
            <a:endParaRPr lang="en-US" dirty="0"/>
          </a:p>
        </p:txBody>
      </p:sp>
      <p:sp>
        <p:nvSpPr>
          <p:cNvPr id="3" name="Title 2"/>
          <p:cNvSpPr>
            <a:spLocks noGrp="1"/>
          </p:cNvSpPr>
          <p:nvPr>
            <p:ph type="title"/>
          </p:nvPr>
        </p:nvSpPr>
        <p:spPr/>
        <p:txBody>
          <a:bodyPr/>
          <a:lstStyle/>
          <a:p>
            <a:r>
              <a:rPr lang="en-US" dirty="0"/>
              <a:t>If not quoting, then what?</a:t>
            </a:r>
          </a:p>
        </p:txBody>
      </p:sp>
    </p:spTree>
    <p:extLst>
      <p:ext uri="{BB962C8B-B14F-4D97-AF65-F5344CB8AC3E}">
        <p14:creationId xmlns:p14="http://schemas.microsoft.com/office/powerpoint/2010/main" val="3483927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b="1" dirty="0"/>
              <a:t>Overview</a:t>
            </a:r>
            <a:r>
              <a:rPr lang="en-US" dirty="0"/>
              <a:t>: This section of the tutorial provides information on how to properly paraphrase information from other sources.</a:t>
            </a:r>
          </a:p>
        </p:txBody>
      </p:sp>
      <p:sp>
        <p:nvSpPr>
          <p:cNvPr id="4" name="Title 3"/>
          <p:cNvSpPr>
            <a:spLocks noGrp="1"/>
          </p:cNvSpPr>
          <p:nvPr>
            <p:ph type="ctrTitle"/>
          </p:nvPr>
        </p:nvSpPr>
        <p:spPr>
          <a:xfrm>
            <a:off x="1364389" y="1241719"/>
            <a:ext cx="9144000" cy="1899133"/>
          </a:xfrm>
        </p:spPr>
        <p:txBody>
          <a:bodyPr>
            <a:normAutofit/>
          </a:bodyPr>
          <a:lstStyle/>
          <a:p>
            <a:r>
              <a:rPr lang="en-US" sz="6700" dirty="0"/>
              <a:t>Section 3:</a:t>
            </a:r>
            <a:br>
              <a:rPr lang="en-US" dirty="0"/>
            </a:br>
            <a:r>
              <a:rPr lang="en-US" sz="4800" dirty="0"/>
              <a:t>Paraphrasing Information</a:t>
            </a:r>
          </a:p>
        </p:txBody>
      </p:sp>
    </p:spTree>
    <p:extLst>
      <p:ext uri="{BB962C8B-B14F-4D97-AF65-F5344CB8AC3E}">
        <p14:creationId xmlns:p14="http://schemas.microsoft.com/office/powerpoint/2010/main" val="2140718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txBox="1">
            <a:spLocks noChangeArrowheads="1"/>
          </p:cNvSpPr>
          <p:nvPr/>
        </p:nvSpPr>
        <p:spPr bwMode="auto">
          <a:xfrm>
            <a:off x="3792070" y="2710643"/>
            <a:ext cx="7162800" cy="2272648"/>
          </a:xfrm>
          <a:prstGeom prst="rect">
            <a:avLst/>
          </a:prstGeom>
          <a:noFill/>
          <a:ln w="9525">
            <a:solidFill>
              <a:schemeClr val="bg1"/>
            </a:solidFill>
            <a:miter lim="800000"/>
            <a:headEnd/>
            <a:tailEnd/>
          </a:ln>
        </p:spPr>
        <p:txBody>
          <a:bodyPr/>
          <a:lstStyle/>
          <a:p>
            <a:pPr eaLnBrk="1" hangingPunct="1">
              <a:spcBef>
                <a:spcPct val="50000"/>
              </a:spcBef>
              <a:buClr>
                <a:schemeClr val="hlink"/>
              </a:buClr>
              <a:buSzPct val="80000"/>
              <a:defRPr/>
            </a:pPr>
            <a:r>
              <a:rPr lang="en-US" dirty="0" err="1">
                <a:latin typeface="Arial" panose="020B0604020202020204" pitchFamily="34" charset="0"/>
                <a:cs typeface="Arial" panose="020B0604020202020204" pitchFamily="34" charset="0"/>
              </a:rPr>
              <a:t>Mehl</a:t>
            </a:r>
            <a:r>
              <a:rPr lang="en-US" dirty="0">
                <a:latin typeface="Arial" panose="020B0604020202020204" pitchFamily="34" charset="0"/>
                <a:cs typeface="Arial" panose="020B0604020202020204" pitchFamily="34" charset="0"/>
              </a:rPr>
              <a:t> et al. (2007, p. 82) had “participants wear the EAR for several days during their waking hours”. Based on the results, they concluded “women spoke on average 16,215 (SD = 7301) words and men 15,669 (SD = 8633) words over an assumed period of, on average, 17 waking hours. Expressed in a common effect-size metric (Cohen's d = 0.07), this sex difference in daily word use (546 words) is equal to only 7% of the standardized variability among women and men.”</a:t>
            </a:r>
          </a:p>
          <a:p>
            <a:pPr eaLnBrk="1" hangingPunct="1">
              <a:spcBef>
                <a:spcPct val="50000"/>
              </a:spcBef>
              <a:buClr>
                <a:schemeClr val="hlink"/>
              </a:buClr>
              <a:buSzPct val="80000"/>
              <a:buFont typeface="Wingdings" pitchFamily="2" charset="2"/>
              <a:buNone/>
              <a:defRPr/>
            </a:pPr>
            <a:endParaRPr lang="en-US" kern="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838200" y="1533905"/>
            <a:ext cx="10515600" cy="940354"/>
          </a:xfrm>
        </p:spPr>
        <p:txBody>
          <a:bodyPr>
            <a:normAutofit/>
          </a:bodyPr>
          <a:lstStyle/>
          <a:p>
            <a:pPr marL="0" indent="0">
              <a:buNone/>
            </a:pPr>
            <a:r>
              <a:rPr lang="en-US" dirty="0">
                <a:cs typeface="Times New Roman" panose="02020603050405020304" pitchFamily="18" charset="0"/>
              </a:rPr>
              <a:t>Assume that a student is asked to summarize the findings of an article written by </a:t>
            </a:r>
            <a:r>
              <a:rPr lang="en-US" dirty="0" err="1">
                <a:cs typeface="Times New Roman" panose="02020603050405020304" pitchFamily="18" charset="0"/>
              </a:rPr>
              <a:t>Mehl</a:t>
            </a:r>
            <a:r>
              <a:rPr lang="en-US" dirty="0">
                <a:cs typeface="Times New Roman" panose="02020603050405020304" pitchFamily="18" charset="0"/>
              </a:rPr>
              <a:t> et al. (2007). The student writes the following:</a:t>
            </a:r>
          </a:p>
        </p:txBody>
      </p:sp>
      <p:sp>
        <p:nvSpPr>
          <p:cNvPr id="3" name="Title 2"/>
          <p:cNvSpPr>
            <a:spLocks noGrp="1"/>
          </p:cNvSpPr>
          <p:nvPr>
            <p:ph type="title"/>
          </p:nvPr>
        </p:nvSpPr>
        <p:spPr/>
        <p:txBody>
          <a:bodyPr/>
          <a:lstStyle/>
          <a:p>
            <a:r>
              <a:rPr lang="en-US" dirty="0"/>
              <a:t>Quoting out of context</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9520" y="3174591"/>
            <a:ext cx="1856374" cy="1530058"/>
          </a:xfrm>
          <a:prstGeom prst="rect">
            <a:avLst/>
          </a:prstGeom>
        </p:spPr>
      </p:pic>
      <p:cxnSp>
        <p:nvCxnSpPr>
          <p:cNvPr id="13" name="Straight Arrow Connector 12"/>
          <p:cNvCxnSpPr/>
          <p:nvPr/>
        </p:nvCxnSpPr>
        <p:spPr>
          <a:xfrm flipV="1">
            <a:off x="3133165" y="3442079"/>
            <a:ext cx="658905" cy="4975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395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33905"/>
            <a:ext cx="10013576" cy="4643058"/>
          </a:xfrm>
        </p:spPr>
        <p:txBody>
          <a:bodyPr>
            <a:normAutofit/>
          </a:bodyPr>
          <a:lstStyle/>
          <a:p>
            <a:pPr marL="0" indent="0">
              <a:buNone/>
            </a:pPr>
            <a:r>
              <a:rPr lang="en-US" sz="2000" dirty="0"/>
              <a:t>There are numerous problems with the prior passage that could be grounds for accusations of plagiarism:</a:t>
            </a:r>
          </a:p>
          <a:p>
            <a:pPr lvl="1">
              <a:spcBef>
                <a:spcPts val="1800"/>
              </a:spcBef>
            </a:pPr>
            <a:r>
              <a:rPr lang="en-US" sz="2000" dirty="0"/>
              <a:t>The quotations do not make any sense out of context and include details that are not relevant to the summary.</a:t>
            </a:r>
          </a:p>
          <a:p>
            <a:pPr lvl="1">
              <a:spcBef>
                <a:spcPts val="1800"/>
              </a:spcBef>
            </a:pPr>
            <a:r>
              <a:rPr lang="en-US" sz="2000" dirty="0"/>
              <a:t>Unless the student has training in research methods and statistics, it is unlikely that the student fully understands the procedures and statistical results that she is quoting.</a:t>
            </a:r>
          </a:p>
          <a:p>
            <a:pPr lvl="1">
              <a:spcBef>
                <a:spcPts val="1800"/>
              </a:spcBef>
            </a:pPr>
            <a:r>
              <a:rPr lang="en-US" sz="2000" dirty="0"/>
              <a:t>The student’s summary of the article does not really reflect her own understanding of the article. Rather, she is relying </a:t>
            </a:r>
            <a:r>
              <a:rPr lang="en-US" sz="2000" u="sng" dirty="0"/>
              <a:t>entirely</a:t>
            </a:r>
            <a:r>
              <a:rPr lang="en-US" sz="2000" dirty="0"/>
              <a:t> on the words of the author to formulate the summary (and therefore she cannot really call the summary “her own”). </a:t>
            </a:r>
          </a:p>
        </p:txBody>
      </p:sp>
      <p:sp>
        <p:nvSpPr>
          <p:cNvPr id="2" name="Title 1"/>
          <p:cNvSpPr>
            <a:spLocks noGrp="1"/>
          </p:cNvSpPr>
          <p:nvPr>
            <p:ph type="title"/>
          </p:nvPr>
        </p:nvSpPr>
        <p:spPr/>
        <p:txBody>
          <a:bodyPr/>
          <a:lstStyle/>
          <a:p>
            <a:r>
              <a:rPr lang="en-US" dirty="0">
                <a:solidFill>
                  <a:srgbClr val="C00000"/>
                </a:solidFill>
                <a:sym typeface="Wingdings" panose="05000000000000000000" pitchFamily="2" charset="2"/>
              </a:rPr>
              <a:t> </a:t>
            </a:r>
            <a:r>
              <a:rPr lang="en-US" dirty="0"/>
              <a:t>Quoting can be problematic</a:t>
            </a:r>
          </a:p>
        </p:txBody>
      </p:sp>
    </p:spTree>
    <p:extLst>
      <p:ext uri="{BB962C8B-B14F-4D97-AF65-F5344CB8AC3E}">
        <p14:creationId xmlns:p14="http://schemas.microsoft.com/office/powerpoint/2010/main" val="1396125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b="1" dirty="0"/>
              <a:t>Overview</a:t>
            </a:r>
            <a:r>
              <a:rPr lang="en-US" dirty="0"/>
              <a:t>: This section of the tutorial defines plagiarism and identifies the common errors that often results in plagiarism. </a:t>
            </a:r>
          </a:p>
        </p:txBody>
      </p:sp>
      <p:sp>
        <p:nvSpPr>
          <p:cNvPr id="4" name="Title 3"/>
          <p:cNvSpPr>
            <a:spLocks noGrp="1"/>
          </p:cNvSpPr>
          <p:nvPr>
            <p:ph type="ctrTitle"/>
          </p:nvPr>
        </p:nvSpPr>
        <p:spPr>
          <a:xfrm>
            <a:off x="1404730" y="1317812"/>
            <a:ext cx="9144000" cy="1728911"/>
          </a:xfrm>
        </p:spPr>
        <p:txBody>
          <a:bodyPr/>
          <a:lstStyle/>
          <a:p>
            <a:r>
              <a:rPr lang="en-US" dirty="0"/>
              <a:t>Section 1:</a:t>
            </a:r>
            <a:br>
              <a:rPr lang="en-US" dirty="0"/>
            </a:br>
            <a:r>
              <a:rPr lang="en-US" sz="4800" dirty="0"/>
              <a:t>What is Plagiarism?</a:t>
            </a:r>
          </a:p>
        </p:txBody>
      </p:sp>
    </p:spTree>
    <p:extLst>
      <p:ext uri="{BB962C8B-B14F-4D97-AF65-F5344CB8AC3E}">
        <p14:creationId xmlns:p14="http://schemas.microsoft.com/office/powerpoint/2010/main" val="341782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b="1" dirty="0"/>
              <a:t>Paraphrasing</a:t>
            </a:r>
            <a:r>
              <a:rPr lang="en-US" sz="2000" dirty="0"/>
              <a:t> is a technique that allows a writer to rephrase information from another source in a manner that reflects the writer’s own understanding of that information, while still giving credit where credit is due.</a:t>
            </a:r>
          </a:p>
          <a:p>
            <a:pPr>
              <a:spcBef>
                <a:spcPts val="2400"/>
              </a:spcBef>
            </a:pPr>
            <a:r>
              <a:rPr lang="en-US" sz="2000" dirty="0"/>
              <a:t>Paraphrasing is advantageous over quoting, as it allows the writer:</a:t>
            </a:r>
          </a:p>
          <a:p>
            <a:pPr lvl="1">
              <a:spcBef>
                <a:spcPts val="1200"/>
              </a:spcBef>
            </a:pPr>
            <a:r>
              <a:rPr lang="en-US" sz="2000" dirty="0"/>
              <a:t>To summarize the key aspects of a source. </a:t>
            </a:r>
          </a:p>
          <a:p>
            <a:pPr lvl="1">
              <a:spcBef>
                <a:spcPts val="1200"/>
              </a:spcBef>
            </a:pPr>
            <a:r>
              <a:rPr lang="en-US" sz="2000" dirty="0"/>
              <a:t>To place the information from a source into context.</a:t>
            </a:r>
          </a:p>
          <a:p>
            <a:pPr lvl="1">
              <a:spcBef>
                <a:spcPts val="1200"/>
              </a:spcBef>
            </a:pPr>
            <a:r>
              <a:rPr lang="en-US" sz="2000" dirty="0"/>
              <a:t>To integrate information from a source with the writer’s own thoughts and ideas. </a:t>
            </a:r>
          </a:p>
          <a:p>
            <a:endParaRPr lang="en-US" dirty="0"/>
          </a:p>
        </p:txBody>
      </p:sp>
      <p:sp>
        <p:nvSpPr>
          <p:cNvPr id="2" name="Title 1"/>
          <p:cNvSpPr>
            <a:spLocks noGrp="1"/>
          </p:cNvSpPr>
          <p:nvPr>
            <p:ph type="title"/>
          </p:nvPr>
        </p:nvSpPr>
        <p:spPr/>
        <p:txBody>
          <a:bodyPr/>
          <a:lstStyle/>
          <a:p>
            <a:r>
              <a:rPr lang="en-US" dirty="0"/>
              <a:t>Paraphrasing is the answer</a:t>
            </a:r>
          </a:p>
        </p:txBody>
      </p:sp>
    </p:spTree>
    <p:extLst>
      <p:ext uri="{BB962C8B-B14F-4D97-AF65-F5344CB8AC3E}">
        <p14:creationId xmlns:p14="http://schemas.microsoft.com/office/powerpoint/2010/main" val="2844513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txBox="1">
            <a:spLocks noChangeArrowheads="1"/>
          </p:cNvSpPr>
          <p:nvPr/>
        </p:nvSpPr>
        <p:spPr bwMode="auto">
          <a:xfrm>
            <a:off x="3881718" y="2667529"/>
            <a:ext cx="7162800" cy="2218534"/>
          </a:xfrm>
          <a:prstGeom prst="rect">
            <a:avLst/>
          </a:prstGeom>
          <a:noFill/>
          <a:ln w="9525">
            <a:solidFill>
              <a:schemeClr val="bg1"/>
            </a:solidFill>
            <a:miter lim="800000"/>
            <a:headEnd/>
            <a:tailEnd/>
          </a:ln>
        </p:spPr>
        <p:txBody>
          <a:bodyPr/>
          <a:lstStyle/>
          <a:p>
            <a:pPr eaLnBrk="1" hangingPunct="1">
              <a:spcBef>
                <a:spcPct val="50000"/>
              </a:spcBef>
              <a:buClr>
                <a:schemeClr val="hlink"/>
              </a:buClr>
              <a:buSzPct val="80000"/>
              <a:defRPr/>
            </a:pPr>
            <a:r>
              <a:rPr lang="en-US" sz="1600" dirty="0">
                <a:latin typeface="Arial" panose="020B0604020202020204" pitchFamily="34" charset="0"/>
                <a:cs typeface="Arial" panose="020B0604020202020204" pitchFamily="34" charset="0"/>
              </a:rPr>
              <a:t>To examine if women speak more than men, </a:t>
            </a:r>
            <a:r>
              <a:rPr lang="en-US" sz="1600" dirty="0" err="1">
                <a:latin typeface="Arial" panose="020B0604020202020204" pitchFamily="34" charset="0"/>
                <a:cs typeface="Arial" panose="020B0604020202020204" pitchFamily="34" charset="0"/>
              </a:rPr>
              <a:t>Mehl</a:t>
            </a:r>
            <a:r>
              <a:rPr lang="en-US" sz="1600" dirty="0">
                <a:latin typeface="Arial" panose="020B0604020202020204" pitchFamily="34" charset="0"/>
                <a:cs typeface="Arial" panose="020B0604020202020204" pitchFamily="34" charset="0"/>
              </a:rPr>
              <a:t> et al. (2007) had 210 female university students and 186 male university students wear an electrical activated recording </a:t>
            </a:r>
            <a:r>
              <a:rPr lang="en-US" sz="1600">
                <a:latin typeface="Arial" panose="020B0604020202020204" pitchFamily="34" charset="0"/>
                <a:cs typeface="Arial" panose="020B0604020202020204" pitchFamily="34" charset="0"/>
              </a:rPr>
              <a:t>(EAR) device </a:t>
            </a:r>
            <a:r>
              <a:rPr lang="en-US" sz="1600" dirty="0">
                <a:latin typeface="Arial" panose="020B0604020202020204" pitchFamily="34" charset="0"/>
                <a:cs typeface="Arial" panose="020B0604020202020204" pitchFamily="34" charset="0"/>
              </a:rPr>
              <a:t>that captured snippets of conversation throughout the day. An analysis revealed that there was a lot of variability in the number of words spoken by the male and female university students. Once this variability was taken into consideration, there were no detectable differences between the average number of words spoken by the female university students versus the male university students. </a:t>
            </a:r>
          </a:p>
        </p:txBody>
      </p:sp>
      <p:sp>
        <p:nvSpPr>
          <p:cNvPr id="2" name="Content Placeholder 1"/>
          <p:cNvSpPr>
            <a:spLocks noGrp="1"/>
          </p:cNvSpPr>
          <p:nvPr>
            <p:ph idx="1"/>
          </p:nvPr>
        </p:nvSpPr>
        <p:spPr>
          <a:xfrm>
            <a:off x="838200" y="1533905"/>
            <a:ext cx="10515600" cy="698307"/>
          </a:xfrm>
        </p:spPr>
        <p:txBody>
          <a:bodyPr>
            <a:normAutofit fontScale="92500" lnSpcReduction="10000"/>
          </a:bodyPr>
          <a:lstStyle/>
          <a:p>
            <a:pPr marL="0" indent="0">
              <a:buNone/>
            </a:pPr>
            <a:r>
              <a:rPr lang="en-US" dirty="0"/>
              <a:t>The passage below paraphrases the information that was previously quoted. This paraphrase makes a lot more sense!</a:t>
            </a:r>
          </a:p>
        </p:txBody>
      </p:sp>
      <p:sp>
        <p:nvSpPr>
          <p:cNvPr id="3" name="Title 2"/>
          <p:cNvSpPr>
            <a:spLocks noGrp="1"/>
          </p:cNvSpPr>
          <p:nvPr>
            <p:ph type="title"/>
          </p:nvPr>
        </p:nvSpPr>
        <p:spPr/>
        <p:txBody>
          <a:bodyPr/>
          <a:lstStyle/>
          <a:p>
            <a:r>
              <a:rPr lang="en-US" dirty="0">
                <a:solidFill>
                  <a:srgbClr val="00B050"/>
                </a:solidFill>
                <a:sym typeface="Wingdings" panose="05000000000000000000" pitchFamily="2" charset="2"/>
              </a:rPr>
              <a:t> </a:t>
            </a:r>
            <a:r>
              <a:rPr lang="en-US" dirty="0"/>
              <a:t>The power of paraphrasing</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9520" y="2986700"/>
            <a:ext cx="1856374" cy="1530058"/>
          </a:xfrm>
          <a:prstGeom prst="rect">
            <a:avLst/>
          </a:prstGeom>
        </p:spPr>
      </p:pic>
      <p:cxnSp>
        <p:nvCxnSpPr>
          <p:cNvPr id="11" name="Straight Arrow Connector 10"/>
          <p:cNvCxnSpPr/>
          <p:nvPr/>
        </p:nvCxnSpPr>
        <p:spPr>
          <a:xfrm flipV="1">
            <a:off x="3133165" y="3254188"/>
            <a:ext cx="658905" cy="4975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8589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59857" y="4997009"/>
            <a:ext cx="10183907" cy="707886"/>
          </a:xfrm>
          <a:prstGeom prst="rect">
            <a:avLst/>
          </a:prstGeom>
          <a:noFill/>
          <a:ln>
            <a:noFill/>
          </a:ln>
        </p:spPr>
        <p:txBody>
          <a:bodyPr wrap="square">
            <a:spAutoFit/>
          </a:bodyPr>
          <a:lstStyle/>
          <a:p>
            <a:r>
              <a:rPr lang="en-US" sz="2000" dirty="0">
                <a:latin typeface="Times New Roman" panose="02020603050405020304" pitchFamily="18" charset="0"/>
                <a:cs typeface="Times New Roman" panose="02020603050405020304" pitchFamily="18" charset="0"/>
              </a:rPr>
              <a:t>Purdue Owl. (</a:t>
            </a:r>
            <a:r>
              <a:rPr lang="en-US" sz="2000" dirty="0" err="1">
                <a:latin typeface="Times New Roman" panose="02020603050405020304" pitchFamily="18" charset="0"/>
                <a:cs typeface="Times New Roman" panose="02020603050405020304" pitchFamily="18" charset="0"/>
              </a:rPr>
              <a:t>n.d.</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6 steps to effective paraphrasing</a:t>
            </a:r>
            <a:r>
              <a:rPr lang="en-US" sz="2000" dirty="0">
                <a:latin typeface="Times New Roman" panose="02020603050405020304" pitchFamily="18" charset="0"/>
                <a:cs typeface="Times New Roman" panose="02020603050405020304" pitchFamily="18" charset="0"/>
              </a:rPr>
              <a:t>. Retrieved May 14, 2020 from: </a:t>
            </a:r>
          </a:p>
          <a:p>
            <a:r>
              <a:rPr lang="en-US" sz="2000" dirty="0">
                <a:latin typeface="Times New Roman" panose="02020603050405020304" pitchFamily="18" charset="0"/>
                <a:cs typeface="Times New Roman" panose="02020603050405020304" pitchFamily="18" charset="0"/>
              </a:rPr>
              <a:t>           </a:t>
            </a:r>
            <a:r>
              <a:rPr lang="en-US" sz="2000" dirty="0">
                <a:latin typeface="Times New Roman" pitchFamily="18" charset="0"/>
                <a:cs typeface="Times New Roman" pitchFamily="18" charset="0"/>
                <a:hlinkClick r:id="rId2"/>
              </a:rPr>
              <a:t>https://owl.english.purdue.edu/owl/resource/619/01/</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533904"/>
            <a:ext cx="10515600" cy="3333931"/>
          </a:xfrm>
        </p:spPr>
        <p:txBody>
          <a:bodyPr>
            <a:normAutofit/>
          </a:bodyPr>
          <a:lstStyle/>
          <a:p>
            <a:r>
              <a:rPr lang="en-US" sz="2000" dirty="0"/>
              <a:t>The Purdue Owl (</a:t>
            </a:r>
            <a:r>
              <a:rPr lang="en-US" sz="2000" dirty="0" err="1"/>
              <a:t>n.d.</a:t>
            </a:r>
            <a:r>
              <a:rPr lang="en-US" sz="2000" dirty="0"/>
              <a:t>) provides tips for successful paraphrasing. Rather than quoting this information directly, I can quickly paraphrase the key aspects as follows: </a:t>
            </a:r>
          </a:p>
          <a:p>
            <a:pPr marL="457200" indent="0">
              <a:spcBef>
                <a:spcPts val="1800"/>
              </a:spcBef>
              <a:buNone/>
            </a:pPr>
            <a:r>
              <a:rPr lang="en-US" dirty="0">
                <a:latin typeface="Calibri" panose="020F0502020204030204" pitchFamily="34" charset="0"/>
                <a:cs typeface="Calibri" panose="020F0502020204030204" pitchFamily="34" charset="0"/>
              </a:rPr>
              <a:t>According to the Purdue Owl (</a:t>
            </a:r>
            <a:r>
              <a:rPr lang="en-US" dirty="0" err="1">
                <a:latin typeface="Calibri" panose="020F0502020204030204" pitchFamily="34" charset="0"/>
                <a:cs typeface="Calibri" panose="020F0502020204030204" pitchFamily="34" charset="0"/>
              </a:rPr>
              <a:t>n.d.</a:t>
            </a:r>
            <a:r>
              <a:rPr lang="en-US" dirty="0">
                <a:latin typeface="Calibri" panose="020F0502020204030204" pitchFamily="34" charset="0"/>
                <a:cs typeface="Calibri" panose="020F0502020204030204" pitchFamily="34" charset="0"/>
              </a:rPr>
              <a:t>), to paraphrase a passage of information, the student should first study that information until he or she has a solid understanding of the material. Then, without consulting the original, the student should rewrite the information in a way that reflects the student’s own words, organization, and understanding.  Even when paraphrasing, the student must still cite the source of the original information! </a:t>
            </a:r>
            <a:endParaRPr lang="en-US" sz="2000"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p:txBody>
          <a:bodyPr/>
          <a:lstStyle/>
          <a:p>
            <a:r>
              <a:rPr lang="en-US" dirty="0"/>
              <a:t>The process of paraphrasing</a:t>
            </a:r>
          </a:p>
        </p:txBody>
      </p:sp>
    </p:spTree>
    <p:extLst>
      <p:ext uri="{BB962C8B-B14F-4D97-AF65-F5344CB8AC3E}">
        <p14:creationId xmlns:p14="http://schemas.microsoft.com/office/powerpoint/2010/main" val="3974272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5"/>
          <p:cNvSpPr>
            <a:spLocks noChangeArrowheads="1"/>
          </p:cNvSpPr>
          <p:nvPr/>
        </p:nvSpPr>
        <p:spPr bwMode="auto">
          <a:xfrm>
            <a:off x="2209800" y="5193856"/>
            <a:ext cx="7696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Times New Roman" panose="02020603050405020304" pitchFamily="18" charset="0"/>
                <a:cs typeface="Times New Roman" panose="02020603050405020304" pitchFamily="18" charset="0"/>
              </a:rPr>
              <a:t>Myers, D. G. (2013).  </a:t>
            </a:r>
            <a:r>
              <a:rPr lang="en-US" i="1" dirty="0">
                <a:latin typeface="Times New Roman" panose="02020603050405020304" pitchFamily="18" charset="0"/>
                <a:cs typeface="Times New Roman" panose="02020603050405020304" pitchFamily="18" charset="0"/>
              </a:rPr>
              <a:t>Psychology</a:t>
            </a:r>
            <a:r>
              <a:rPr lang="en-US" dirty="0">
                <a:latin typeface="Times New Roman" panose="02020603050405020304" pitchFamily="18" charset="0"/>
                <a:cs typeface="Times New Roman" panose="02020603050405020304" pitchFamily="18" charset="0"/>
              </a:rPr>
              <a:t> (10</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ed., in Modules). New York, NY: Worth. </a:t>
            </a:r>
          </a:p>
          <a:p>
            <a:endParaRPr lang="en-US" dirty="0">
              <a:latin typeface="Times New Roman" panose="02020603050405020304" pitchFamily="18" charset="0"/>
              <a:cs typeface="Times New Roman" panose="02020603050405020304" pitchFamily="18" charset="0"/>
            </a:endParaRPr>
          </a:p>
        </p:txBody>
      </p:sp>
      <p:sp>
        <p:nvSpPr>
          <p:cNvPr id="7" name="Rectangle 6"/>
          <p:cNvSpPr/>
          <p:nvPr/>
        </p:nvSpPr>
        <p:spPr bwMode="auto">
          <a:xfrm>
            <a:off x="2133600" y="3657600"/>
            <a:ext cx="7924800" cy="952500"/>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r>
              <a:rPr lang="en-US" dirty="0">
                <a:latin typeface="Arial" panose="020B0604020202020204" pitchFamily="34" charset="0"/>
                <a:cs typeface="Arial" panose="020B0604020202020204" pitchFamily="34" charset="0"/>
              </a:rPr>
              <a:t>“Your every idea, every mood, every urge is a biological happening. You love, laugh, and cry with your body. Without your body – your genes, your brain, your appearance – you are, indeed, nobody.”</a:t>
            </a:r>
          </a:p>
        </p:txBody>
      </p:sp>
      <p:sp>
        <p:nvSpPr>
          <p:cNvPr id="4" name="Content Placeholder 2"/>
          <p:cNvSpPr txBox="1">
            <a:spLocks/>
          </p:cNvSpPr>
          <p:nvPr/>
        </p:nvSpPr>
        <p:spPr bwMode="auto">
          <a:xfrm>
            <a:off x="838200" y="1524000"/>
            <a:ext cx="10336306" cy="1828800"/>
          </a:xfrm>
          <a:prstGeom prst="rect">
            <a:avLst/>
          </a:prstGeom>
          <a:noFill/>
          <a:ln w="9525">
            <a:noFill/>
            <a:miter lim="800000"/>
            <a:headEnd/>
            <a:tailEnd/>
          </a:ln>
        </p:spPr>
        <p:txBody>
          <a:bodyPr/>
          <a:lstStyle/>
          <a:p>
            <a:pPr>
              <a:spcBef>
                <a:spcPct val="50000"/>
              </a:spcBef>
              <a:buClr>
                <a:schemeClr val="hlink"/>
              </a:buClr>
              <a:buSzPct val="80000"/>
              <a:defRPr/>
            </a:pPr>
            <a:r>
              <a:rPr lang="en-US" sz="2000" kern="0" dirty="0">
                <a:latin typeface="Arial" panose="020B0604020202020204" pitchFamily="34" charset="0"/>
                <a:cs typeface="Arial" panose="020B0604020202020204" pitchFamily="34" charset="0"/>
              </a:rPr>
              <a:t>Presented below is an excerpt from p. 45 in David Myers’ (2013) </a:t>
            </a:r>
            <a:r>
              <a:rPr lang="en-US" sz="2000" i="1" kern="0" dirty="0">
                <a:latin typeface="Arial" panose="020B0604020202020204" pitchFamily="34" charset="0"/>
                <a:cs typeface="Arial" panose="020B0604020202020204" pitchFamily="34" charset="0"/>
              </a:rPr>
              <a:t>Psychology</a:t>
            </a:r>
            <a:r>
              <a:rPr lang="en-US" sz="2000" kern="0" dirty="0">
                <a:latin typeface="Arial" panose="020B0604020202020204" pitchFamily="34" charset="0"/>
                <a:cs typeface="Arial" panose="020B0604020202020204" pitchFamily="34" charset="0"/>
              </a:rPr>
              <a:t> textbook. Paraphrase this information to develop a response to the question: </a:t>
            </a:r>
            <a:r>
              <a:rPr lang="en-US" sz="2000" b="1" i="1" kern="0" dirty="0">
                <a:latin typeface="Arial" panose="020B0604020202020204" pitchFamily="34" charset="0"/>
                <a:cs typeface="Arial" panose="020B0604020202020204" pitchFamily="34" charset="0"/>
              </a:rPr>
              <a:t>Why is biology so important to the study of psychology</a:t>
            </a:r>
            <a:r>
              <a:rPr lang="en-US" sz="2000" kern="0" dirty="0">
                <a:latin typeface="Arial" panose="020B0604020202020204" pitchFamily="34" charset="0"/>
                <a:cs typeface="Arial" panose="020B0604020202020204" pitchFamily="34" charset="0"/>
              </a:rPr>
              <a:t>? </a:t>
            </a:r>
          </a:p>
          <a:p>
            <a:pPr marL="342900" indent="-342900">
              <a:spcBef>
                <a:spcPts val="2400"/>
              </a:spcBef>
              <a:buClr>
                <a:schemeClr val="hlink"/>
              </a:buClr>
              <a:buSzPct val="80000"/>
              <a:buFont typeface="Wingdings" panose="05000000000000000000" pitchFamily="2" charset="2"/>
              <a:buChar char="Ø"/>
              <a:defRPr/>
            </a:pPr>
            <a:r>
              <a:rPr lang="en-US" sz="2000" b="1" kern="0" dirty="0">
                <a:solidFill>
                  <a:srgbClr val="C00000"/>
                </a:solidFill>
                <a:latin typeface="Arial" panose="020B0604020202020204" pitchFamily="34" charset="0"/>
                <a:cs typeface="Arial" panose="020B0604020202020204" pitchFamily="34" charset="0"/>
              </a:rPr>
              <a:t>Study the information until you fully understand the meaning.</a:t>
            </a:r>
          </a:p>
        </p:txBody>
      </p:sp>
      <p:sp>
        <p:nvSpPr>
          <p:cNvPr id="8194" name="Title 1"/>
          <p:cNvSpPr>
            <a:spLocks noGrp="1"/>
          </p:cNvSpPr>
          <p:nvPr>
            <p:ph type="title"/>
          </p:nvPr>
        </p:nvSpPr>
        <p:spPr/>
        <p:txBody>
          <a:bodyPr/>
          <a:lstStyle/>
          <a:p>
            <a:r>
              <a:rPr lang="en-US" dirty="0"/>
              <a:t>You Try It!</a:t>
            </a:r>
          </a:p>
        </p:txBody>
      </p:sp>
    </p:spTree>
    <p:extLst>
      <p:ext uri="{BB962C8B-B14F-4D97-AF65-F5344CB8AC3E}">
        <p14:creationId xmlns:p14="http://schemas.microsoft.com/office/powerpoint/2010/main" val="1259473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2209800" y="5193856"/>
            <a:ext cx="7696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Times New Roman" panose="02020603050405020304" pitchFamily="18" charset="0"/>
                <a:cs typeface="Times New Roman" panose="02020603050405020304" pitchFamily="18" charset="0"/>
              </a:rPr>
              <a:t>Myers, D. G. (2013).  </a:t>
            </a:r>
            <a:r>
              <a:rPr lang="en-US" i="1" dirty="0">
                <a:latin typeface="Times New Roman" panose="02020603050405020304" pitchFamily="18" charset="0"/>
                <a:cs typeface="Times New Roman" panose="02020603050405020304" pitchFamily="18" charset="0"/>
              </a:rPr>
              <a:t>Psychology</a:t>
            </a:r>
            <a:r>
              <a:rPr lang="en-US" dirty="0">
                <a:latin typeface="Times New Roman" panose="02020603050405020304" pitchFamily="18" charset="0"/>
                <a:cs typeface="Times New Roman" panose="02020603050405020304" pitchFamily="18" charset="0"/>
              </a:rPr>
              <a:t> (10</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ed., in Modules). New York, NY: Worth. </a:t>
            </a:r>
          </a:p>
          <a:p>
            <a:endParaRPr lang="en-US" dirty="0">
              <a:latin typeface="Times New Roman" panose="02020603050405020304" pitchFamily="18" charset="0"/>
              <a:cs typeface="Times New Roman" panose="02020603050405020304" pitchFamily="18" charset="0"/>
            </a:endParaRPr>
          </a:p>
        </p:txBody>
      </p:sp>
      <p:sp>
        <p:nvSpPr>
          <p:cNvPr id="2" name="Rectangle 1" title="Black box"/>
          <p:cNvSpPr/>
          <p:nvPr/>
        </p:nvSpPr>
        <p:spPr bwMode="auto">
          <a:xfrm>
            <a:off x="2438400" y="2590800"/>
            <a:ext cx="7296150" cy="124522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 name="Content Placeholder 2"/>
          <p:cNvSpPr txBox="1">
            <a:spLocks/>
          </p:cNvSpPr>
          <p:nvPr/>
        </p:nvSpPr>
        <p:spPr bwMode="auto">
          <a:xfrm>
            <a:off x="838200" y="1577744"/>
            <a:ext cx="9182100" cy="762000"/>
          </a:xfrm>
          <a:prstGeom prst="rect">
            <a:avLst/>
          </a:prstGeom>
          <a:noFill/>
          <a:ln w="9525">
            <a:noFill/>
            <a:miter lim="800000"/>
            <a:headEnd/>
            <a:tailEnd/>
          </a:ln>
        </p:spPr>
        <p:txBody>
          <a:bodyPr/>
          <a:lstStyle/>
          <a:p>
            <a:pPr marL="342900" indent="-342900">
              <a:spcBef>
                <a:spcPct val="50000"/>
              </a:spcBef>
              <a:buClr>
                <a:schemeClr val="hlink"/>
              </a:buClr>
              <a:buSzPct val="80000"/>
              <a:buFont typeface="Wingdings" panose="05000000000000000000" pitchFamily="2" charset="2"/>
              <a:buChar char="Ø"/>
              <a:defRPr/>
            </a:pPr>
            <a:r>
              <a:rPr lang="en-US" sz="2000" b="1" kern="0" dirty="0">
                <a:solidFill>
                  <a:srgbClr val="C00000"/>
                </a:solidFill>
                <a:latin typeface="Arial" panose="020B0604020202020204" pitchFamily="34" charset="0"/>
                <a:cs typeface="Arial" panose="020B0604020202020204" pitchFamily="34" charset="0"/>
              </a:rPr>
              <a:t>Without consulting the original, rewrite the information into your own words.</a:t>
            </a:r>
          </a:p>
        </p:txBody>
      </p:sp>
      <p:sp>
        <p:nvSpPr>
          <p:cNvPr id="8194" name="Title 1"/>
          <p:cNvSpPr>
            <a:spLocks noGrp="1"/>
          </p:cNvSpPr>
          <p:nvPr>
            <p:ph type="title"/>
          </p:nvPr>
        </p:nvSpPr>
        <p:spPr/>
        <p:txBody>
          <a:bodyPr/>
          <a:lstStyle/>
          <a:p>
            <a:r>
              <a:rPr lang="en-US" dirty="0"/>
              <a:t>You Try It: Paraphrase the info</a:t>
            </a:r>
          </a:p>
        </p:txBody>
      </p:sp>
    </p:spTree>
    <p:extLst>
      <p:ext uri="{BB962C8B-B14F-4D97-AF65-F5344CB8AC3E}">
        <p14:creationId xmlns:p14="http://schemas.microsoft.com/office/powerpoint/2010/main" val="29410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2209800" y="5193855"/>
            <a:ext cx="7696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Times New Roman" panose="02020603050405020304" pitchFamily="18" charset="0"/>
                <a:cs typeface="Times New Roman" panose="02020603050405020304" pitchFamily="18" charset="0"/>
              </a:rPr>
              <a:t>Myers, D. G. (2013).  </a:t>
            </a:r>
            <a:r>
              <a:rPr lang="en-US" i="1" dirty="0">
                <a:latin typeface="Times New Roman" panose="02020603050405020304" pitchFamily="18" charset="0"/>
                <a:cs typeface="Times New Roman" panose="02020603050405020304" pitchFamily="18" charset="0"/>
              </a:rPr>
              <a:t>Psychology</a:t>
            </a:r>
            <a:r>
              <a:rPr lang="en-US" dirty="0">
                <a:latin typeface="Times New Roman" panose="02020603050405020304" pitchFamily="18" charset="0"/>
                <a:cs typeface="Times New Roman" panose="02020603050405020304" pitchFamily="18" charset="0"/>
              </a:rPr>
              <a:t> (10</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ed., in Modules). New York, NY: Worth. </a:t>
            </a:r>
          </a:p>
        </p:txBody>
      </p:sp>
      <p:sp>
        <p:nvSpPr>
          <p:cNvPr id="7" name="Rectangle 6"/>
          <p:cNvSpPr/>
          <p:nvPr/>
        </p:nvSpPr>
        <p:spPr bwMode="auto">
          <a:xfrm>
            <a:off x="2095500" y="2743199"/>
            <a:ext cx="7924800" cy="1231456"/>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r>
              <a:rPr lang="en-US" b="1" i="1" dirty="0">
                <a:latin typeface="Arial" panose="020B0604020202020204" pitchFamily="34" charset="0"/>
                <a:cs typeface="Arial" panose="020B0604020202020204" pitchFamily="34" charset="0"/>
              </a:rPr>
              <a:t>Original</a:t>
            </a:r>
            <a:r>
              <a:rPr lang="en-US" dirty="0">
                <a:latin typeface="Arial" panose="020B0604020202020204" pitchFamily="34" charset="0"/>
                <a:cs typeface="Arial" panose="020B0604020202020204" pitchFamily="34" charset="0"/>
              </a:rPr>
              <a:t>:</a:t>
            </a:r>
            <a:r>
              <a:rPr lang="en-US"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“Your every idea, every mood, every urge is a biological happening. You love, laugh, and cry with your body. Without your body – your genes, your brain, your appearance – you are, indeed, nobody” </a:t>
            </a:r>
          </a:p>
          <a:p>
            <a:pPr>
              <a:defRPr/>
            </a:pPr>
            <a:r>
              <a:rPr lang="en-US" dirty="0">
                <a:latin typeface="Arial" panose="020B0604020202020204" pitchFamily="34" charset="0"/>
                <a:cs typeface="Arial" panose="020B0604020202020204" pitchFamily="34" charset="0"/>
              </a:rPr>
              <a:t>(Myers, 2013, p. 45).</a:t>
            </a:r>
          </a:p>
        </p:txBody>
      </p:sp>
      <p:sp>
        <p:nvSpPr>
          <p:cNvPr id="4" name="Content Placeholder 2"/>
          <p:cNvSpPr txBox="1">
            <a:spLocks/>
          </p:cNvSpPr>
          <p:nvPr/>
        </p:nvSpPr>
        <p:spPr bwMode="auto">
          <a:xfrm>
            <a:off x="838200" y="1524000"/>
            <a:ext cx="9144000" cy="838201"/>
          </a:xfrm>
          <a:prstGeom prst="rect">
            <a:avLst/>
          </a:prstGeom>
          <a:noFill/>
          <a:ln w="9525">
            <a:noFill/>
            <a:miter lim="800000"/>
            <a:headEnd/>
            <a:tailEnd/>
          </a:ln>
        </p:spPr>
        <p:txBody>
          <a:bodyPr/>
          <a:lstStyle/>
          <a:p>
            <a:pPr marL="342900" indent="-342900">
              <a:spcBef>
                <a:spcPct val="50000"/>
              </a:spcBef>
              <a:buClr>
                <a:schemeClr val="hlink"/>
              </a:buClr>
              <a:buSzPct val="80000"/>
              <a:buFont typeface="Wingdings" panose="05000000000000000000" pitchFamily="2" charset="2"/>
              <a:buChar char="Ø"/>
              <a:defRPr/>
            </a:pPr>
            <a:r>
              <a:rPr lang="en-US" sz="2000" b="1" kern="0" dirty="0">
                <a:solidFill>
                  <a:srgbClr val="C00000"/>
                </a:solidFill>
                <a:latin typeface="Arial" panose="020B0604020202020204" pitchFamily="34" charset="0"/>
                <a:cs typeface="Arial" panose="020B0604020202020204" pitchFamily="34" charset="0"/>
              </a:rPr>
              <a:t>Double check your rewrite with the original. Does your summary reflect your </a:t>
            </a:r>
            <a:r>
              <a:rPr lang="en-US" sz="2000" b="1" u="sng" kern="0" dirty="0">
                <a:solidFill>
                  <a:srgbClr val="C00000"/>
                </a:solidFill>
                <a:latin typeface="Arial" panose="020B0604020202020204" pitchFamily="34" charset="0"/>
                <a:cs typeface="Arial" panose="020B0604020202020204" pitchFamily="34" charset="0"/>
              </a:rPr>
              <a:t>own</a:t>
            </a:r>
            <a:r>
              <a:rPr lang="en-US" sz="2000" b="1" kern="0" dirty="0">
                <a:solidFill>
                  <a:srgbClr val="C00000"/>
                </a:solidFill>
                <a:latin typeface="Arial" panose="020B0604020202020204" pitchFamily="34" charset="0"/>
                <a:cs typeface="Arial" panose="020B0604020202020204" pitchFamily="34" charset="0"/>
              </a:rPr>
              <a:t> words, organization, and understanding?</a:t>
            </a:r>
          </a:p>
        </p:txBody>
      </p:sp>
      <p:sp>
        <p:nvSpPr>
          <p:cNvPr id="8194" name="Title 1"/>
          <p:cNvSpPr>
            <a:spLocks noGrp="1"/>
          </p:cNvSpPr>
          <p:nvPr>
            <p:ph type="title"/>
          </p:nvPr>
        </p:nvSpPr>
        <p:spPr/>
        <p:txBody>
          <a:bodyPr/>
          <a:lstStyle/>
          <a:p>
            <a:r>
              <a:rPr lang="en-US" dirty="0"/>
              <a:t>Double check it</a:t>
            </a:r>
          </a:p>
        </p:txBody>
      </p:sp>
    </p:spTree>
    <p:extLst>
      <p:ext uri="{BB962C8B-B14F-4D97-AF65-F5344CB8AC3E}">
        <p14:creationId xmlns:p14="http://schemas.microsoft.com/office/powerpoint/2010/main" val="37153821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2209800" y="5193855"/>
            <a:ext cx="7696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Times New Roman" panose="02020603050405020304" pitchFamily="18" charset="0"/>
                <a:cs typeface="Times New Roman" panose="02020603050405020304" pitchFamily="18" charset="0"/>
              </a:rPr>
              <a:t>Myers, D. G. (2013).  </a:t>
            </a:r>
            <a:r>
              <a:rPr lang="en-US" i="1" dirty="0">
                <a:latin typeface="Times New Roman" panose="02020603050405020304" pitchFamily="18" charset="0"/>
                <a:cs typeface="Times New Roman" panose="02020603050405020304" pitchFamily="18" charset="0"/>
              </a:rPr>
              <a:t>Psychology</a:t>
            </a:r>
            <a:r>
              <a:rPr lang="en-US" dirty="0">
                <a:latin typeface="Times New Roman" panose="02020603050405020304" pitchFamily="18" charset="0"/>
                <a:cs typeface="Times New Roman" panose="02020603050405020304" pitchFamily="18" charset="0"/>
              </a:rPr>
              <a:t> (10</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ed., in Modules). New York, NY: Worth.</a:t>
            </a:r>
          </a:p>
        </p:txBody>
      </p:sp>
      <p:sp>
        <p:nvSpPr>
          <p:cNvPr id="7" name="Rectangle 6"/>
          <p:cNvSpPr/>
          <p:nvPr/>
        </p:nvSpPr>
        <p:spPr bwMode="auto">
          <a:xfrm>
            <a:off x="2095500" y="2743199"/>
            <a:ext cx="7924800" cy="1231456"/>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r>
              <a:rPr lang="en-US" b="1" i="1" dirty="0">
                <a:latin typeface="Arial" panose="020B0604020202020204" pitchFamily="34" charset="0"/>
                <a:cs typeface="Arial" panose="020B0604020202020204" pitchFamily="34" charset="0"/>
              </a:rPr>
              <a:t>Original</a:t>
            </a:r>
            <a:r>
              <a:rPr lang="en-US" dirty="0">
                <a:latin typeface="Arial" panose="020B0604020202020204" pitchFamily="34" charset="0"/>
                <a:cs typeface="Arial" panose="020B0604020202020204" pitchFamily="34" charset="0"/>
              </a:rPr>
              <a:t>:</a:t>
            </a:r>
            <a:r>
              <a:rPr lang="en-US"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“Your every idea, every mood, every urge is a biological happening. You love, laugh, and cry with your body. Without your body – your genes, your brain, your appearance – you are, indeed, nobody” </a:t>
            </a:r>
          </a:p>
          <a:p>
            <a:pPr>
              <a:defRPr/>
            </a:pPr>
            <a:r>
              <a:rPr lang="en-US" dirty="0">
                <a:latin typeface="Arial" panose="020B0604020202020204" pitchFamily="34" charset="0"/>
                <a:cs typeface="Arial" panose="020B0604020202020204" pitchFamily="34" charset="0"/>
              </a:rPr>
              <a:t>(Myers, 2013, p. 45).</a:t>
            </a:r>
          </a:p>
        </p:txBody>
      </p:sp>
      <p:sp>
        <p:nvSpPr>
          <p:cNvPr id="4" name="Content Placeholder 2"/>
          <p:cNvSpPr txBox="1">
            <a:spLocks/>
          </p:cNvSpPr>
          <p:nvPr/>
        </p:nvSpPr>
        <p:spPr bwMode="auto">
          <a:xfrm>
            <a:off x="838200" y="1682528"/>
            <a:ext cx="9192986" cy="533401"/>
          </a:xfrm>
          <a:prstGeom prst="rect">
            <a:avLst/>
          </a:prstGeom>
          <a:noFill/>
          <a:ln w="9525">
            <a:noFill/>
            <a:miter lim="800000"/>
            <a:headEnd/>
            <a:tailEnd/>
          </a:ln>
        </p:spPr>
        <p:txBody>
          <a:bodyPr/>
          <a:lstStyle/>
          <a:p>
            <a:pPr marL="342900" indent="-342900">
              <a:spcBef>
                <a:spcPts val="2400"/>
              </a:spcBef>
              <a:buClr>
                <a:schemeClr val="hlink"/>
              </a:buClr>
              <a:buSzPct val="80000"/>
              <a:buFont typeface="Wingdings" panose="05000000000000000000" pitchFamily="2" charset="2"/>
              <a:buChar char="Ø"/>
              <a:defRPr/>
            </a:pPr>
            <a:r>
              <a:rPr lang="en-US" sz="2000" b="1" kern="0" dirty="0">
                <a:solidFill>
                  <a:srgbClr val="C00000"/>
                </a:solidFill>
                <a:latin typeface="Arial" panose="020B0604020202020204" pitchFamily="34" charset="0"/>
                <a:cs typeface="Arial" panose="020B0604020202020204" pitchFamily="34" charset="0"/>
              </a:rPr>
              <a:t>Did you properly cite Myers (2013) to credit your source?</a:t>
            </a:r>
          </a:p>
        </p:txBody>
      </p:sp>
      <p:sp>
        <p:nvSpPr>
          <p:cNvPr id="8194" name="Title 1"/>
          <p:cNvSpPr>
            <a:spLocks noGrp="1"/>
          </p:cNvSpPr>
          <p:nvPr>
            <p:ph type="title"/>
          </p:nvPr>
        </p:nvSpPr>
        <p:spPr/>
        <p:txBody>
          <a:bodyPr/>
          <a:lstStyle/>
          <a:p>
            <a:r>
              <a:rPr lang="en-US" dirty="0"/>
              <a:t>Make sure to cite!</a:t>
            </a:r>
          </a:p>
        </p:txBody>
      </p:sp>
    </p:spTree>
    <p:extLst>
      <p:ext uri="{BB962C8B-B14F-4D97-AF65-F5344CB8AC3E}">
        <p14:creationId xmlns:p14="http://schemas.microsoft.com/office/powerpoint/2010/main" val="1946207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2209800" y="4725326"/>
            <a:ext cx="7772400" cy="923330"/>
          </a:xfrm>
          <a:prstGeom prst="rect">
            <a:avLst/>
          </a:prstGeom>
          <a:noFill/>
          <a:ln w="9525">
            <a:noFill/>
            <a:miter lim="800000"/>
            <a:headEnd/>
            <a:tailEnd/>
          </a:ln>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1">
              <a:spcBef>
                <a:spcPts val="1800"/>
              </a:spcBef>
            </a:pPr>
            <a:r>
              <a:rPr lang="en-US" dirty="0" err="1">
                <a:latin typeface="Times New Roman" panose="02020603050405020304" pitchFamily="18" charset="0"/>
                <a:cs typeface="Times New Roman" panose="02020603050405020304" pitchFamily="18" charset="0"/>
              </a:rPr>
              <a:t>Belluck</a:t>
            </a:r>
            <a:r>
              <a:rPr lang="en-US" dirty="0">
                <a:latin typeface="Times New Roman" panose="02020603050405020304" pitchFamily="18" charset="0"/>
                <a:cs typeface="Times New Roman" panose="02020603050405020304" pitchFamily="18" charset="0"/>
              </a:rPr>
              <a:t>, P. (2009, January 18). Test subjects who call the scientist mom or dad.  </a:t>
            </a:r>
          </a:p>
          <a:p>
            <a:pPr marL="0" lvl="1">
              <a:spcBef>
                <a:spcPts val="0"/>
              </a:spcBef>
            </a:pPr>
            <a:r>
              <a:rPr lang="en-US" i="1" dirty="0">
                <a:latin typeface="Times New Roman" panose="02020603050405020304" pitchFamily="18" charset="0"/>
                <a:cs typeface="Times New Roman" panose="02020603050405020304" pitchFamily="18" charset="0"/>
              </a:rPr>
              <a:t>          The New York Times</a:t>
            </a:r>
            <a:r>
              <a:rPr lang="en-US" dirty="0">
                <a:latin typeface="Times New Roman" panose="02020603050405020304" pitchFamily="18" charset="0"/>
                <a:cs typeface="Times New Roman" panose="02020603050405020304" pitchFamily="18" charset="0"/>
              </a:rPr>
              <a:t>. Retrieved from: </a:t>
            </a:r>
          </a:p>
          <a:p>
            <a:pPr marL="0" lvl="1">
              <a:spcBef>
                <a:spcPts val="0"/>
              </a:spcBef>
            </a:pPr>
            <a:r>
              <a:rPr lang="en-US" dirty="0">
                <a:latin typeface="Times New Roman" panose="02020603050405020304" pitchFamily="18" charset="0"/>
                <a:cs typeface="Times New Roman" panose="02020603050405020304" pitchFamily="18" charset="0"/>
              </a:rPr>
              <a:t>          http://www.nytimes.com/2009/01/18/health/18iht-18kids.19450084.html. </a:t>
            </a:r>
          </a:p>
        </p:txBody>
      </p:sp>
      <p:sp>
        <p:nvSpPr>
          <p:cNvPr id="5" name="Rectangle 4"/>
          <p:cNvSpPr/>
          <p:nvPr/>
        </p:nvSpPr>
        <p:spPr bwMode="auto">
          <a:xfrm>
            <a:off x="2209800" y="3034553"/>
            <a:ext cx="7772400" cy="13716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a:lstStyle/>
          <a:p>
            <a:pPr>
              <a:defRPr/>
            </a:pPr>
            <a:r>
              <a:rPr lang="en-US" sz="1600" b="1" i="1" dirty="0">
                <a:latin typeface="Arial" panose="020B0604020202020204" pitchFamily="34" charset="0"/>
                <a:cs typeface="Arial" panose="020B0604020202020204" pitchFamily="34" charset="0"/>
              </a:rPr>
              <a:t>Original</a:t>
            </a:r>
            <a:r>
              <a:rPr lang="en-US" sz="1600" dirty="0">
                <a:latin typeface="Arial" panose="020B0604020202020204" pitchFamily="34" charset="0"/>
                <a:cs typeface="Arial" panose="020B0604020202020204" pitchFamily="34" charset="0"/>
              </a:rPr>
              <a:t>: “Some research methods are clearly benign; others, while not obviously dangerous, might not have fully understood effects. Ethicists said they would consider participation in some projects acceptable, even valuable, but raised questions about the effect on the child, on the relationship with the parent, and on the objectivity of the researcher or the data” (</a:t>
            </a:r>
            <a:r>
              <a:rPr lang="en-US" sz="1600" dirty="0" err="1">
                <a:latin typeface="Arial" panose="020B0604020202020204" pitchFamily="34" charset="0"/>
                <a:cs typeface="Arial" panose="020B0604020202020204" pitchFamily="34" charset="0"/>
              </a:rPr>
              <a:t>Belluck</a:t>
            </a:r>
            <a:r>
              <a:rPr lang="en-US" sz="1600" dirty="0">
                <a:latin typeface="Arial" panose="020B0604020202020204" pitchFamily="34" charset="0"/>
                <a:cs typeface="Arial" panose="020B0604020202020204" pitchFamily="34" charset="0"/>
              </a:rPr>
              <a:t>, 2009, para. 9). </a:t>
            </a:r>
          </a:p>
        </p:txBody>
      </p:sp>
      <p:sp>
        <p:nvSpPr>
          <p:cNvPr id="4" name="Content Placeholder 2"/>
          <p:cNvSpPr txBox="1">
            <a:spLocks/>
          </p:cNvSpPr>
          <p:nvPr/>
        </p:nvSpPr>
        <p:spPr bwMode="auto">
          <a:xfrm>
            <a:off x="838200" y="1442357"/>
            <a:ext cx="10363200" cy="1690773"/>
          </a:xfrm>
          <a:prstGeom prst="rect">
            <a:avLst/>
          </a:prstGeom>
          <a:noFill/>
          <a:ln w="9525">
            <a:noFill/>
            <a:miter lim="800000"/>
            <a:headEnd/>
            <a:tailEnd/>
          </a:ln>
        </p:spPr>
        <p:txBody>
          <a:bodyPr/>
          <a:lstStyle/>
          <a:p>
            <a:pPr>
              <a:spcBef>
                <a:spcPct val="50000"/>
              </a:spcBef>
              <a:buClr>
                <a:schemeClr val="hlink"/>
              </a:buClr>
              <a:buSzPct val="80000"/>
              <a:defRPr/>
            </a:pPr>
            <a:r>
              <a:rPr lang="en-US" sz="2000" kern="0" dirty="0">
                <a:latin typeface="Arial" panose="020B0604020202020204" pitchFamily="34" charset="0"/>
                <a:cs typeface="Arial" panose="020B0604020202020204" pitchFamily="34" charset="0"/>
              </a:rPr>
              <a:t>Presented below is an excerpt from a New York Times article by </a:t>
            </a:r>
            <a:r>
              <a:rPr lang="en-US" sz="2000" kern="0" dirty="0" err="1">
                <a:latin typeface="Arial" panose="020B0604020202020204" pitchFamily="34" charset="0"/>
                <a:cs typeface="Arial" panose="020B0604020202020204" pitchFamily="34" charset="0"/>
              </a:rPr>
              <a:t>Belluck</a:t>
            </a:r>
            <a:r>
              <a:rPr lang="en-US" sz="2000" kern="0" dirty="0">
                <a:latin typeface="Arial" panose="020B0604020202020204" pitchFamily="34" charset="0"/>
                <a:cs typeface="Arial" panose="020B0604020202020204" pitchFamily="34" charset="0"/>
              </a:rPr>
              <a:t> (2009). </a:t>
            </a:r>
            <a:r>
              <a:rPr lang="en-US" sz="2000" kern="0" dirty="0" err="1">
                <a:latin typeface="Arial" panose="020B0604020202020204" pitchFamily="34" charset="0"/>
                <a:cs typeface="Arial" panose="020B0604020202020204" pitchFamily="34" charset="0"/>
              </a:rPr>
              <a:t>Belluck’s</a:t>
            </a:r>
            <a:r>
              <a:rPr lang="en-US" sz="2000" kern="0" dirty="0">
                <a:latin typeface="Arial" panose="020B0604020202020204" pitchFamily="34" charset="0"/>
                <a:cs typeface="Arial" panose="020B0604020202020204" pitchFamily="34" charset="0"/>
              </a:rPr>
              <a:t> article considers whether it is ethical for scientists to use their own children as research participants. On the next few slides, see if you can identify if this excerpt has been properly paraphrased…</a:t>
            </a:r>
          </a:p>
        </p:txBody>
      </p:sp>
      <p:sp>
        <p:nvSpPr>
          <p:cNvPr id="25602" name="Title 1"/>
          <p:cNvSpPr>
            <a:spLocks noGrp="1"/>
          </p:cNvSpPr>
          <p:nvPr>
            <p:ph type="title"/>
          </p:nvPr>
        </p:nvSpPr>
        <p:spPr/>
        <p:txBody>
          <a:bodyPr/>
          <a:lstStyle/>
          <a:p>
            <a:r>
              <a:rPr lang="en-US" dirty="0"/>
              <a:t>Test Yourself…</a:t>
            </a:r>
          </a:p>
        </p:txBody>
      </p:sp>
    </p:spTree>
    <p:extLst>
      <p:ext uri="{BB962C8B-B14F-4D97-AF65-F5344CB8AC3E}">
        <p14:creationId xmlns:p14="http://schemas.microsoft.com/office/powerpoint/2010/main" val="3644742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11"/>
          <p:cNvSpPr/>
          <p:nvPr/>
        </p:nvSpPr>
        <p:spPr bwMode="auto">
          <a:xfrm>
            <a:off x="2126456" y="4267200"/>
            <a:ext cx="7772400" cy="1334266"/>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a:lstStyle/>
          <a:p>
            <a:pPr>
              <a:defRPr/>
            </a:pPr>
            <a:r>
              <a:rPr lang="en-US" sz="1600" b="1" i="1" dirty="0">
                <a:latin typeface="Arial" panose="020B0604020202020204" pitchFamily="34" charset="0"/>
                <a:cs typeface="Arial" panose="020B0604020202020204" pitchFamily="34" charset="0"/>
              </a:rPr>
              <a:t>Original</a:t>
            </a:r>
            <a:r>
              <a:rPr lang="en-US" sz="1600" dirty="0">
                <a:latin typeface="Arial" panose="020B0604020202020204" pitchFamily="34" charset="0"/>
                <a:cs typeface="Arial" panose="020B0604020202020204" pitchFamily="34" charset="0"/>
              </a:rPr>
              <a:t>: “Some research methods are clearly benign; others, while not obviously dangerous, might not have fully understood effects. Ethicists said they would consider participation in some projects acceptable, even valuable, but raised questions about the effect on the child, on the relationship with the parent, and on the objectivity of the researcher or the data” (</a:t>
            </a:r>
            <a:r>
              <a:rPr lang="en-US" sz="1600" dirty="0" err="1">
                <a:latin typeface="Arial" panose="020B0604020202020204" pitchFamily="34" charset="0"/>
                <a:cs typeface="Arial" panose="020B0604020202020204" pitchFamily="34" charset="0"/>
              </a:rPr>
              <a:t>Belluck</a:t>
            </a:r>
            <a:r>
              <a:rPr lang="en-US" sz="1600" dirty="0">
                <a:latin typeface="Arial" panose="020B0604020202020204" pitchFamily="34" charset="0"/>
                <a:cs typeface="Arial" panose="020B0604020202020204" pitchFamily="34" charset="0"/>
              </a:rPr>
              <a:t>, 2009, para. 9). </a:t>
            </a:r>
          </a:p>
        </p:txBody>
      </p:sp>
      <p:sp>
        <p:nvSpPr>
          <p:cNvPr id="16" name="Rectangle 7"/>
          <p:cNvSpPr txBox="1">
            <a:spLocks noChangeArrowheads="1"/>
          </p:cNvSpPr>
          <p:nvPr/>
        </p:nvSpPr>
        <p:spPr bwMode="auto">
          <a:xfrm>
            <a:off x="3348317" y="1613772"/>
            <a:ext cx="7436223" cy="2326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lr>
                <a:schemeClr val="hlink"/>
              </a:buClr>
              <a:buSzPct val="80000"/>
              <a:buFont typeface="Wingdings" pitchFamily="2" charset="2"/>
              <a:buChar char="l"/>
              <a:defRPr sz="20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0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0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a:lstStyle>
          <a:p>
            <a:pPr marL="0" indent="0" eaLnBrk="1" hangingPunct="1">
              <a:buNone/>
            </a:pPr>
            <a:r>
              <a:rPr lang="en-US" dirty="0">
                <a:latin typeface="Arial" panose="020B0604020202020204" pitchFamily="34" charset="0"/>
                <a:cs typeface="Arial" panose="020B0604020202020204" pitchFamily="34" charset="0"/>
              </a:rPr>
              <a:t>As noted by </a:t>
            </a:r>
            <a:r>
              <a:rPr lang="en-US" dirty="0" err="1">
                <a:latin typeface="Arial" panose="020B0604020202020204" pitchFamily="34" charset="0"/>
                <a:cs typeface="Arial" panose="020B0604020202020204" pitchFamily="34" charset="0"/>
              </a:rPr>
              <a:t>Belluck</a:t>
            </a:r>
            <a:r>
              <a:rPr lang="en-US" dirty="0">
                <a:latin typeface="Arial" panose="020B0604020202020204" pitchFamily="34" charset="0"/>
                <a:cs typeface="Arial" panose="020B0604020202020204" pitchFamily="34" charset="0"/>
              </a:rPr>
              <a:t> (2009, para. 9), it may not be</a:t>
            </a:r>
            <a:r>
              <a:rPr lang="en-US" kern="0" dirty="0">
                <a:latin typeface="Arial" panose="020B0604020202020204" pitchFamily="34" charset="0"/>
                <a:cs typeface="Arial" panose="020B0604020202020204" pitchFamily="34" charset="0"/>
              </a:rPr>
              <a:t> ethical to use children as research subjects because even though some methods are clearly not dangerous; others might not have fully understood effects. Ethicists would consider participation in some projects acceptable, but raised questions about the relationship with the parent and the effect on the child. They also questioned the objectivity of the researcher.</a:t>
            </a:r>
          </a:p>
        </p:txBody>
      </p:sp>
      <p:sp>
        <p:nvSpPr>
          <p:cNvPr id="3" name="Title 2"/>
          <p:cNvSpPr>
            <a:spLocks noGrp="1"/>
          </p:cNvSpPr>
          <p:nvPr>
            <p:ph type="title"/>
          </p:nvPr>
        </p:nvSpPr>
        <p:spPr/>
        <p:txBody>
          <a:bodyPr/>
          <a:lstStyle/>
          <a:p>
            <a:r>
              <a:rPr lang="en-US" dirty="0"/>
              <a:t>Is this paraphrased correctly? </a:t>
            </a:r>
            <a:r>
              <a:rPr lang="en-US" sz="1200" dirty="0"/>
              <a:t>(Example 1)</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6456" y="1687668"/>
            <a:ext cx="1051112" cy="2102224"/>
          </a:xfrm>
          <a:prstGeom prst="rect">
            <a:avLst/>
          </a:prstGeom>
        </p:spPr>
      </p:pic>
    </p:spTree>
    <p:extLst>
      <p:ext uri="{BB962C8B-B14F-4D97-AF65-F5344CB8AC3E}">
        <p14:creationId xmlns:p14="http://schemas.microsoft.com/office/powerpoint/2010/main" val="1433942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11"/>
          <p:cNvSpPr/>
          <p:nvPr/>
        </p:nvSpPr>
        <p:spPr bwMode="auto">
          <a:xfrm>
            <a:off x="2126456" y="4343400"/>
            <a:ext cx="7772400" cy="1354082"/>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a:lstStyle/>
          <a:p>
            <a:pPr>
              <a:defRPr/>
            </a:pPr>
            <a:r>
              <a:rPr lang="en-US" sz="1600" b="1" i="1" dirty="0">
                <a:latin typeface="Arial" panose="020B0604020202020204" pitchFamily="34" charset="0"/>
                <a:cs typeface="Arial" panose="020B0604020202020204" pitchFamily="34" charset="0"/>
              </a:rPr>
              <a:t>Original</a:t>
            </a:r>
            <a:r>
              <a:rPr lang="en-US" sz="1600" dirty="0">
                <a:latin typeface="Arial" panose="020B0604020202020204" pitchFamily="34" charset="0"/>
                <a:cs typeface="Arial" panose="020B0604020202020204" pitchFamily="34" charset="0"/>
              </a:rPr>
              <a:t>: “</a:t>
            </a:r>
            <a:r>
              <a:rPr lang="en-US" sz="1600" dirty="0">
                <a:solidFill>
                  <a:srgbClr val="C00000"/>
                </a:solidFill>
                <a:latin typeface="Arial" panose="020B0604020202020204" pitchFamily="34" charset="0"/>
                <a:cs typeface="Arial" panose="020B0604020202020204" pitchFamily="34" charset="0"/>
              </a:rPr>
              <a:t>Some</a:t>
            </a:r>
            <a:r>
              <a:rPr lang="en-US" sz="1600" dirty="0">
                <a:latin typeface="Arial" panose="020B0604020202020204" pitchFamily="34" charset="0"/>
                <a:cs typeface="Arial" panose="020B0604020202020204" pitchFamily="34" charset="0"/>
              </a:rPr>
              <a:t> research </a:t>
            </a:r>
            <a:r>
              <a:rPr lang="en-US" sz="1600" dirty="0">
                <a:solidFill>
                  <a:srgbClr val="C00000"/>
                </a:solidFill>
                <a:latin typeface="Arial" panose="020B0604020202020204" pitchFamily="34" charset="0"/>
                <a:cs typeface="Arial" panose="020B0604020202020204" pitchFamily="34" charset="0"/>
              </a:rPr>
              <a:t>methods</a:t>
            </a:r>
            <a:r>
              <a:rPr lang="en-US" sz="1600" dirty="0">
                <a:latin typeface="Arial" panose="020B0604020202020204" pitchFamily="34" charset="0"/>
                <a:cs typeface="Arial" panose="020B0604020202020204" pitchFamily="34" charset="0"/>
              </a:rPr>
              <a:t> </a:t>
            </a:r>
            <a:r>
              <a:rPr lang="en-US" sz="1600" dirty="0">
                <a:solidFill>
                  <a:srgbClr val="C00000"/>
                </a:solidFill>
                <a:latin typeface="Arial" panose="020B0604020202020204" pitchFamily="34" charset="0"/>
                <a:cs typeface="Arial" panose="020B0604020202020204" pitchFamily="34" charset="0"/>
              </a:rPr>
              <a:t>are clearly </a:t>
            </a:r>
            <a:r>
              <a:rPr lang="en-US" sz="1600" dirty="0">
                <a:latin typeface="Arial" panose="020B0604020202020204" pitchFamily="34" charset="0"/>
                <a:cs typeface="Arial" panose="020B0604020202020204" pitchFamily="34" charset="0"/>
              </a:rPr>
              <a:t>benign; others, while not obviously dangerous, </a:t>
            </a:r>
            <a:r>
              <a:rPr lang="en-US" sz="1600" dirty="0">
                <a:solidFill>
                  <a:srgbClr val="9900CC"/>
                </a:solidFill>
                <a:latin typeface="Arial" panose="020B0604020202020204" pitchFamily="34" charset="0"/>
                <a:cs typeface="Arial" panose="020B0604020202020204" pitchFamily="34" charset="0"/>
              </a:rPr>
              <a:t>might not have fully understood effects. Ethicists said they would consider participation in some projects acceptable</a:t>
            </a:r>
            <a:r>
              <a:rPr lang="en-US" sz="1600" dirty="0">
                <a:latin typeface="Arial" panose="020B0604020202020204" pitchFamily="34" charset="0"/>
                <a:cs typeface="Arial" panose="020B0604020202020204" pitchFamily="34" charset="0"/>
              </a:rPr>
              <a:t>, even valuable, </a:t>
            </a:r>
            <a:r>
              <a:rPr lang="en-US" sz="1600" dirty="0">
                <a:solidFill>
                  <a:srgbClr val="006600"/>
                </a:solidFill>
                <a:latin typeface="Arial" panose="020B0604020202020204" pitchFamily="34" charset="0"/>
                <a:cs typeface="Arial" panose="020B0604020202020204" pitchFamily="34" charset="0"/>
              </a:rPr>
              <a:t>but raised questions about the</a:t>
            </a:r>
            <a:r>
              <a:rPr lang="en-US" sz="1600" dirty="0">
                <a:latin typeface="Arial" panose="020B0604020202020204" pitchFamily="34" charset="0"/>
                <a:cs typeface="Arial" panose="020B0604020202020204" pitchFamily="34" charset="0"/>
              </a:rPr>
              <a:t> </a:t>
            </a:r>
            <a:r>
              <a:rPr lang="en-US" sz="1600" dirty="0">
                <a:solidFill>
                  <a:schemeClr val="accent2">
                    <a:lumMod val="75000"/>
                  </a:schemeClr>
                </a:solidFill>
                <a:latin typeface="Arial" panose="020B0604020202020204" pitchFamily="34" charset="0"/>
                <a:cs typeface="Arial" panose="020B0604020202020204" pitchFamily="34" charset="0"/>
              </a:rPr>
              <a:t>effect on the child</a:t>
            </a:r>
            <a:r>
              <a:rPr lang="en-US" sz="1600" dirty="0">
                <a:latin typeface="Arial" panose="020B0604020202020204" pitchFamily="34" charset="0"/>
                <a:cs typeface="Arial" panose="020B0604020202020204" pitchFamily="34" charset="0"/>
              </a:rPr>
              <a:t>, on the </a:t>
            </a:r>
            <a:r>
              <a:rPr lang="en-US" sz="1600" dirty="0">
                <a:solidFill>
                  <a:srgbClr val="663300"/>
                </a:solidFill>
                <a:latin typeface="Arial" panose="020B0604020202020204" pitchFamily="34" charset="0"/>
                <a:cs typeface="Arial" panose="020B0604020202020204" pitchFamily="34" charset="0"/>
              </a:rPr>
              <a:t>relationship with the parent</a:t>
            </a:r>
            <a:r>
              <a:rPr lang="en-US" sz="1600" dirty="0">
                <a:latin typeface="Arial" panose="020B0604020202020204" pitchFamily="34" charset="0"/>
                <a:cs typeface="Arial" panose="020B0604020202020204" pitchFamily="34" charset="0"/>
              </a:rPr>
              <a:t>, and on </a:t>
            </a:r>
            <a:r>
              <a:rPr lang="en-US" sz="1600" dirty="0">
                <a:solidFill>
                  <a:srgbClr val="002060"/>
                </a:solidFill>
                <a:latin typeface="Arial" panose="020B0604020202020204" pitchFamily="34" charset="0"/>
                <a:cs typeface="Arial" panose="020B0604020202020204" pitchFamily="34" charset="0"/>
              </a:rPr>
              <a:t>the objectivity of the researcher </a:t>
            </a:r>
            <a:r>
              <a:rPr lang="en-US" sz="1600" dirty="0">
                <a:latin typeface="Arial" panose="020B0604020202020204" pitchFamily="34" charset="0"/>
                <a:cs typeface="Arial" panose="020B0604020202020204" pitchFamily="34" charset="0"/>
              </a:rPr>
              <a:t>or the data” (</a:t>
            </a:r>
            <a:r>
              <a:rPr lang="en-US" sz="1600" dirty="0" err="1">
                <a:latin typeface="Arial" panose="020B0604020202020204" pitchFamily="34" charset="0"/>
                <a:cs typeface="Arial" panose="020B0604020202020204" pitchFamily="34" charset="0"/>
              </a:rPr>
              <a:t>Belluck</a:t>
            </a:r>
            <a:r>
              <a:rPr lang="en-US" sz="1600" dirty="0">
                <a:latin typeface="Arial" panose="020B0604020202020204" pitchFamily="34" charset="0"/>
                <a:cs typeface="Arial" panose="020B0604020202020204" pitchFamily="34" charset="0"/>
              </a:rPr>
              <a:t>, 2009, para. 9). </a:t>
            </a:r>
          </a:p>
        </p:txBody>
      </p:sp>
      <p:sp>
        <p:nvSpPr>
          <p:cNvPr id="16" name="Rectangle 7"/>
          <p:cNvSpPr txBox="1">
            <a:spLocks noChangeArrowheads="1"/>
          </p:cNvSpPr>
          <p:nvPr/>
        </p:nvSpPr>
        <p:spPr bwMode="auto">
          <a:xfrm>
            <a:off x="2953543" y="2431794"/>
            <a:ext cx="7373471"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lr>
                <a:schemeClr val="hlink"/>
              </a:buClr>
              <a:buSzPct val="80000"/>
              <a:buFont typeface="Wingdings" pitchFamily="2" charset="2"/>
              <a:buChar char="l"/>
              <a:defRPr sz="20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0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0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a:lstStyle>
          <a:p>
            <a:pPr marL="0" indent="0" eaLnBrk="1" hangingPunct="1">
              <a:buNone/>
            </a:pPr>
            <a:r>
              <a:rPr lang="en-US" sz="1800" dirty="0">
                <a:latin typeface="Arial" panose="020B0604020202020204" pitchFamily="34" charset="0"/>
                <a:cs typeface="Arial" panose="020B0604020202020204" pitchFamily="34" charset="0"/>
              </a:rPr>
              <a:t>As noted by </a:t>
            </a:r>
            <a:r>
              <a:rPr lang="en-US" sz="1800" dirty="0" err="1">
                <a:latin typeface="Arial" panose="020B0604020202020204" pitchFamily="34" charset="0"/>
                <a:cs typeface="Arial" panose="020B0604020202020204" pitchFamily="34" charset="0"/>
              </a:rPr>
              <a:t>Belluck</a:t>
            </a:r>
            <a:r>
              <a:rPr lang="en-US" sz="1800" dirty="0">
                <a:latin typeface="Arial" panose="020B0604020202020204" pitchFamily="34" charset="0"/>
                <a:cs typeface="Arial" panose="020B0604020202020204" pitchFamily="34" charset="0"/>
              </a:rPr>
              <a:t> (2009, para. 9), it may not be</a:t>
            </a:r>
            <a:r>
              <a:rPr lang="en-US" sz="1800" kern="0" dirty="0">
                <a:latin typeface="Arial" panose="020B0604020202020204" pitchFamily="34" charset="0"/>
                <a:cs typeface="Arial" panose="020B0604020202020204" pitchFamily="34" charset="0"/>
              </a:rPr>
              <a:t> ethical to use children as research subjects because even though </a:t>
            </a:r>
            <a:r>
              <a:rPr lang="en-US" sz="1800" kern="0" dirty="0">
                <a:solidFill>
                  <a:srgbClr val="C00000"/>
                </a:solidFill>
                <a:latin typeface="Arial" panose="020B0604020202020204" pitchFamily="34" charset="0"/>
                <a:cs typeface="Arial" panose="020B0604020202020204" pitchFamily="34" charset="0"/>
              </a:rPr>
              <a:t>some methods are clearly</a:t>
            </a:r>
            <a:r>
              <a:rPr lang="en-US" sz="1800" kern="0" dirty="0">
                <a:latin typeface="Arial" panose="020B0604020202020204" pitchFamily="34" charset="0"/>
                <a:cs typeface="Arial" panose="020B0604020202020204" pitchFamily="34" charset="0"/>
              </a:rPr>
              <a:t> not dangerous; others </a:t>
            </a:r>
            <a:r>
              <a:rPr lang="en-US" sz="1800" kern="0" dirty="0">
                <a:solidFill>
                  <a:srgbClr val="9900CC"/>
                </a:solidFill>
                <a:latin typeface="Arial" panose="020B0604020202020204" pitchFamily="34" charset="0"/>
                <a:cs typeface="Arial" panose="020B0604020202020204" pitchFamily="34" charset="0"/>
              </a:rPr>
              <a:t>might not have fully understood effects. Ethicists would consider participation in some projects acceptable</a:t>
            </a:r>
            <a:r>
              <a:rPr lang="en-US" sz="1800" kern="0" dirty="0">
                <a:latin typeface="Arial" panose="020B0604020202020204" pitchFamily="34" charset="0"/>
                <a:cs typeface="Arial" panose="020B0604020202020204" pitchFamily="34" charset="0"/>
              </a:rPr>
              <a:t>, </a:t>
            </a:r>
            <a:r>
              <a:rPr lang="en-US" sz="1800" kern="0" dirty="0">
                <a:solidFill>
                  <a:srgbClr val="006600"/>
                </a:solidFill>
                <a:latin typeface="Arial" panose="020B0604020202020204" pitchFamily="34" charset="0"/>
                <a:cs typeface="Arial" panose="020B0604020202020204" pitchFamily="34" charset="0"/>
              </a:rPr>
              <a:t>but raised questions about the</a:t>
            </a:r>
            <a:r>
              <a:rPr lang="en-US" sz="1800" kern="0" dirty="0">
                <a:latin typeface="Arial" panose="020B0604020202020204" pitchFamily="34" charset="0"/>
                <a:cs typeface="Arial" panose="020B0604020202020204" pitchFamily="34" charset="0"/>
              </a:rPr>
              <a:t> </a:t>
            </a:r>
            <a:r>
              <a:rPr lang="en-US" sz="1800" kern="0" dirty="0">
                <a:solidFill>
                  <a:srgbClr val="663300"/>
                </a:solidFill>
                <a:latin typeface="Arial" panose="020B0604020202020204" pitchFamily="34" charset="0"/>
                <a:cs typeface="Arial" panose="020B0604020202020204" pitchFamily="34" charset="0"/>
              </a:rPr>
              <a:t>relationship with the parent </a:t>
            </a:r>
            <a:r>
              <a:rPr lang="en-US" sz="1800" kern="0" dirty="0">
                <a:latin typeface="Arial" panose="020B0604020202020204" pitchFamily="34" charset="0"/>
                <a:cs typeface="Arial" panose="020B0604020202020204" pitchFamily="34" charset="0"/>
              </a:rPr>
              <a:t>and </a:t>
            </a:r>
            <a:r>
              <a:rPr lang="en-US" sz="1800" kern="0" dirty="0">
                <a:solidFill>
                  <a:schemeClr val="accent2">
                    <a:lumMod val="75000"/>
                  </a:schemeClr>
                </a:solidFill>
                <a:latin typeface="Arial" panose="020B0604020202020204" pitchFamily="34" charset="0"/>
                <a:cs typeface="Arial" panose="020B0604020202020204" pitchFamily="34" charset="0"/>
              </a:rPr>
              <a:t>the effect on the child</a:t>
            </a:r>
            <a:r>
              <a:rPr lang="en-US" sz="1800" kern="0" dirty="0">
                <a:latin typeface="Arial" panose="020B0604020202020204" pitchFamily="34" charset="0"/>
                <a:cs typeface="Arial" panose="020B0604020202020204" pitchFamily="34" charset="0"/>
              </a:rPr>
              <a:t>. They also questioned </a:t>
            </a:r>
            <a:r>
              <a:rPr lang="en-US" sz="1800" kern="0" dirty="0">
                <a:solidFill>
                  <a:srgbClr val="002060"/>
                </a:solidFill>
                <a:latin typeface="Arial" panose="020B0604020202020204" pitchFamily="34" charset="0"/>
                <a:cs typeface="Arial" panose="020B0604020202020204" pitchFamily="34" charset="0"/>
              </a:rPr>
              <a:t>the objectivity of the researcher</a:t>
            </a:r>
            <a:r>
              <a:rPr lang="en-US" sz="1800" kern="0" dirty="0">
                <a:latin typeface="Arial" panose="020B0604020202020204" pitchFamily="34" charset="0"/>
                <a:cs typeface="Arial" panose="020B0604020202020204" pitchFamily="34" charset="0"/>
              </a:rPr>
              <a:t>.</a:t>
            </a:r>
          </a:p>
        </p:txBody>
      </p:sp>
      <p:sp>
        <p:nvSpPr>
          <p:cNvPr id="15" name="TextBox 8"/>
          <p:cNvSpPr txBox="1">
            <a:spLocks noChangeArrowheads="1"/>
          </p:cNvSpPr>
          <p:nvPr/>
        </p:nvSpPr>
        <p:spPr bwMode="auto">
          <a:xfrm>
            <a:off x="2057400" y="1524001"/>
            <a:ext cx="7772400" cy="708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b="1" dirty="0">
                <a:latin typeface="Arial" panose="020B0604020202020204" pitchFamily="34" charset="0"/>
                <a:cs typeface="Arial" panose="020B0604020202020204" pitchFamily="34" charset="0"/>
              </a:rPr>
              <a:t>The student has not properly paraphrased. Rather, the student has just rearranged some of the words.</a:t>
            </a:r>
          </a:p>
        </p:txBody>
      </p:sp>
      <p:sp>
        <p:nvSpPr>
          <p:cNvPr id="3" name="Title 2"/>
          <p:cNvSpPr>
            <a:spLocks noGrp="1"/>
          </p:cNvSpPr>
          <p:nvPr>
            <p:ph type="title"/>
          </p:nvPr>
        </p:nvSpPr>
        <p:spPr/>
        <p:txBody>
          <a:bodyPr/>
          <a:lstStyle/>
          <a:p>
            <a:r>
              <a:rPr lang="en-US"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dirty="0">
                <a:cs typeface="Arial" panose="020B0604020202020204" pitchFamily="34" charset="0"/>
              </a:rPr>
              <a:t>Rearranging ≠ Paraphrasing</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0047" y="2484217"/>
            <a:ext cx="803496" cy="1606992"/>
          </a:xfrm>
          <a:prstGeom prst="rect">
            <a:avLst/>
          </a:prstGeom>
        </p:spPr>
      </p:pic>
    </p:spTree>
    <p:extLst>
      <p:ext uri="{BB962C8B-B14F-4D97-AF65-F5344CB8AC3E}">
        <p14:creationId xmlns:p14="http://schemas.microsoft.com/office/powerpoint/2010/main" val="2176968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838200" y="1533905"/>
            <a:ext cx="10515600" cy="3616319"/>
          </a:xfrm>
        </p:spPr>
        <p:txBody>
          <a:bodyPr>
            <a:normAutofit/>
          </a:bodyPr>
          <a:lstStyle/>
          <a:p>
            <a:r>
              <a:rPr lang="en-US" dirty="0"/>
              <a:t>When you are asked to turn in written work that draws on the ideas and findings of others, you will want to make sure to give credit where credit is due. This tutorial is designed to help you learn how to do this </a:t>
            </a:r>
            <a:r>
              <a:rPr lang="en-US" i="1" dirty="0"/>
              <a:t>and how to avoid </a:t>
            </a:r>
            <a:r>
              <a:rPr lang="en-US" b="1" dirty="0"/>
              <a:t>plagiarism</a:t>
            </a:r>
            <a:r>
              <a:rPr lang="en-US" i="1" dirty="0"/>
              <a:t>.</a:t>
            </a:r>
          </a:p>
          <a:p>
            <a:pPr>
              <a:spcBef>
                <a:spcPts val="2400"/>
              </a:spcBef>
            </a:pPr>
            <a:r>
              <a:rPr lang="en-US" b="1" dirty="0"/>
              <a:t>Plagiarism </a:t>
            </a:r>
            <a:r>
              <a:rPr lang="en-US" dirty="0"/>
              <a:t>is when you present the information, ideas, or words of someone else in a manner that a reader of your paper would think that the information, ideas, or words were your own. </a:t>
            </a:r>
          </a:p>
        </p:txBody>
      </p:sp>
      <p:sp>
        <p:nvSpPr>
          <p:cNvPr id="5122" name="Title 1"/>
          <p:cNvSpPr>
            <a:spLocks noGrp="1"/>
          </p:cNvSpPr>
          <p:nvPr>
            <p:ph type="title"/>
          </p:nvPr>
        </p:nvSpPr>
        <p:spPr/>
        <p:txBody>
          <a:bodyPr/>
          <a:lstStyle/>
          <a:p>
            <a:r>
              <a:rPr lang="en-US" dirty="0"/>
              <a:t>What is plagiarism?</a:t>
            </a:r>
          </a:p>
        </p:txBody>
      </p:sp>
    </p:spTree>
    <p:extLst>
      <p:ext uri="{BB962C8B-B14F-4D97-AF65-F5344CB8AC3E}">
        <p14:creationId xmlns:p14="http://schemas.microsoft.com/office/powerpoint/2010/main" val="21141219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5"/>
          <p:cNvSpPr/>
          <p:nvPr/>
        </p:nvSpPr>
        <p:spPr bwMode="auto">
          <a:xfrm>
            <a:off x="2126456" y="4087906"/>
            <a:ext cx="7924800" cy="952500"/>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r>
              <a:rPr lang="en-US" sz="1600" b="1" i="1" dirty="0">
                <a:latin typeface="Arial" panose="020B0604020202020204" pitchFamily="34" charset="0"/>
                <a:cs typeface="Arial" panose="020B0604020202020204" pitchFamily="34" charset="0"/>
              </a:rPr>
              <a:t>Original</a:t>
            </a:r>
            <a:r>
              <a:rPr lang="en-US" sz="1600" dirty="0">
                <a:latin typeface="Arial" panose="020B0604020202020204" pitchFamily="34" charset="0"/>
                <a:cs typeface="Arial" panose="020B0604020202020204" pitchFamily="34" charset="0"/>
              </a:rPr>
              <a:t>:</a:t>
            </a:r>
            <a:r>
              <a:rPr lang="en-US" sz="1600" dirty="0">
                <a:solidFill>
                  <a:srgbClr val="FF0000"/>
                </a:solidFill>
                <a:latin typeface="Arial" panose="020B0604020202020204" pitchFamily="34" charset="0"/>
                <a:cs typeface="Arial" panose="020B0604020202020204" pitchFamily="34" charset="0"/>
              </a:rPr>
              <a:t> </a:t>
            </a:r>
            <a:r>
              <a:rPr lang="en-US" sz="1600" dirty="0">
                <a:solidFill>
                  <a:srgbClr val="C00000"/>
                </a:solidFill>
                <a:latin typeface="Arial" panose="020B0604020202020204" pitchFamily="34" charset="0"/>
                <a:cs typeface="Arial" panose="020B0604020202020204" pitchFamily="34" charset="0"/>
              </a:rPr>
              <a:t>“Your every idea, every mood, every urge is a biological happening. You love, laugh, and cry with your body. Without your body – your genes, your brain, your appearance – you are, indeed, nobody”</a:t>
            </a:r>
            <a:r>
              <a:rPr lang="en-US" sz="1600" dirty="0">
                <a:latin typeface="Arial" panose="020B0604020202020204" pitchFamily="34" charset="0"/>
                <a:cs typeface="Arial" panose="020B0604020202020204" pitchFamily="34" charset="0"/>
              </a:rPr>
              <a:t> (Myers, 2013, p. 45).</a:t>
            </a:r>
          </a:p>
        </p:txBody>
      </p:sp>
      <p:sp>
        <p:nvSpPr>
          <p:cNvPr id="32771" name="Rectangle 3"/>
          <p:cNvSpPr>
            <a:spLocks noGrp="1" noChangeArrowheads="1"/>
          </p:cNvSpPr>
          <p:nvPr>
            <p:ph idx="1"/>
          </p:nvPr>
        </p:nvSpPr>
        <p:spPr>
          <a:xfrm>
            <a:off x="838200" y="1533905"/>
            <a:ext cx="10515600" cy="2285060"/>
          </a:xfrm>
        </p:spPr>
        <p:txBody>
          <a:bodyPr>
            <a:normAutofit/>
          </a:bodyPr>
          <a:lstStyle/>
          <a:p>
            <a:pPr eaLnBrk="1" hangingPunct="1">
              <a:spcBef>
                <a:spcPts val="3000"/>
              </a:spcBef>
            </a:pPr>
            <a:r>
              <a:rPr lang="en-US" sz="2000" dirty="0"/>
              <a:t>Paraphrasing is not simply rearranging the words of the original source. True paraphrasing involves the rewording of an idea so that it reflects your own </a:t>
            </a:r>
            <a:r>
              <a:rPr lang="en-US" sz="2000" b="1" i="1" dirty="0"/>
              <a:t>words</a:t>
            </a:r>
            <a:r>
              <a:rPr lang="en-US" sz="2000" dirty="0"/>
              <a:t>, </a:t>
            </a:r>
            <a:r>
              <a:rPr lang="en-US" sz="2000" b="1" i="1" dirty="0"/>
              <a:t>organization</a:t>
            </a:r>
            <a:r>
              <a:rPr lang="en-US" sz="2000" dirty="0"/>
              <a:t>, and </a:t>
            </a:r>
            <a:r>
              <a:rPr lang="en-US" sz="2000" b="1" i="1" dirty="0"/>
              <a:t>understanding</a:t>
            </a:r>
            <a:r>
              <a:rPr lang="en-US" sz="2000" dirty="0"/>
              <a:t>.</a:t>
            </a:r>
            <a:endParaRPr lang="en-US" sz="2000" b="1" dirty="0"/>
          </a:p>
          <a:p>
            <a:pPr eaLnBrk="1" hangingPunct="1">
              <a:spcBef>
                <a:spcPts val="1800"/>
              </a:spcBef>
            </a:pPr>
            <a:r>
              <a:rPr lang="en-US" sz="2000" dirty="0"/>
              <a:t>Check your paraphrase of the passage from Myers (2013), which is listed below for your reference. Did you simply rearrange the words? If so, you will need to re-write your paraphrase to reflect your </a:t>
            </a:r>
            <a:r>
              <a:rPr lang="en-US" sz="2000" b="1" i="1" dirty="0"/>
              <a:t>own</a:t>
            </a:r>
            <a:r>
              <a:rPr lang="en-US" sz="2000" dirty="0"/>
              <a:t> words, organization, and understanding.</a:t>
            </a:r>
          </a:p>
        </p:txBody>
      </p:sp>
      <p:sp>
        <p:nvSpPr>
          <p:cNvPr id="2" name="Title 1"/>
          <p:cNvSpPr>
            <a:spLocks noGrp="1"/>
          </p:cNvSpPr>
          <p:nvPr>
            <p:ph type="title"/>
          </p:nvPr>
        </p:nvSpPr>
        <p:spPr/>
        <p:txBody>
          <a:bodyPr/>
          <a:lstStyle/>
          <a:p>
            <a:r>
              <a:rPr lang="en-US" dirty="0">
                <a:solidFill>
                  <a:srgbClr val="2F5597"/>
                </a:solidFill>
              </a:rPr>
              <a:t>Paraphrasing properly</a:t>
            </a:r>
          </a:p>
        </p:txBody>
      </p:sp>
    </p:spTree>
    <p:extLst>
      <p:ext uri="{BB962C8B-B14F-4D97-AF65-F5344CB8AC3E}">
        <p14:creationId xmlns:p14="http://schemas.microsoft.com/office/powerpoint/2010/main" val="4793518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11"/>
          <p:cNvSpPr/>
          <p:nvPr/>
        </p:nvSpPr>
        <p:spPr bwMode="auto">
          <a:xfrm>
            <a:off x="2126456" y="4267200"/>
            <a:ext cx="7772400" cy="12954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a:lstStyle/>
          <a:p>
            <a:pPr>
              <a:defRPr/>
            </a:pPr>
            <a:r>
              <a:rPr lang="en-US" sz="1600" b="1" i="1" dirty="0">
                <a:latin typeface="Arial" panose="020B0604020202020204" pitchFamily="34" charset="0"/>
                <a:cs typeface="Arial" panose="020B0604020202020204" pitchFamily="34" charset="0"/>
              </a:rPr>
              <a:t>Original</a:t>
            </a:r>
            <a:r>
              <a:rPr lang="en-US" sz="1600" dirty="0">
                <a:latin typeface="Arial" panose="020B0604020202020204" pitchFamily="34" charset="0"/>
                <a:cs typeface="Arial" panose="020B0604020202020204" pitchFamily="34" charset="0"/>
              </a:rPr>
              <a:t>: “Some research methods are clearly benign; others, while not obviously dangerous, might not have fully understood effects. Ethicists said they would consider participation in some projects acceptable, even valuable, but raised questions about the effect on the child, on the relationship with the parent, and on the objectivity of the researcher or the data” (</a:t>
            </a:r>
            <a:r>
              <a:rPr lang="en-US" sz="1600" dirty="0" err="1">
                <a:latin typeface="Arial" panose="020B0604020202020204" pitchFamily="34" charset="0"/>
                <a:cs typeface="Arial" panose="020B0604020202020204" pitchFamily="34" charset="0"/>
              </a:rPr>
              <a:t>Belluck</a:t>
            </a:r>
            <a:r>
              <a:rPr lang="en-US" sz="1600" dirty="0">
                <a:latin typeface="Arial" panose="020B0604020202020204" pitchFamily="34" charset="0"/>
                <a:cs typeface="Arial" panose="020B0604020202020204" pitchFamily="34" charset="0"/>
              </a:rPr>
              <a:t>, 2009, para. 9). </a:t>
            </a:r>
          </a:p>
        </p:txBody>
      </p:sp>
      <p:sp>
        <p:nvSpPr>
          <p:cNvPr id="13" name="Rectangle 7"/>
          <p:cNvSpPr txBox="1">
            <a:spLocks noChangeArrowheads="1"/>
          </p:cNvSpPr>
          <p:nvPr/>
        </p:nvSpPr>
        <p:spPr bwMode="auto">
          <a:xfrm>
            <a:off x="3079376" y="1556882"/>
            <a:ext cx="7906870" cy="192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lr>
                <a:schemeClr val="hlink"/>
              </a:buClr>
              <a:buSzPct val="80000"/>
              <a:buFont typeface="Wingdings" pitchFamily="2" charset="2"/>
              <a:buChar char="l"/>
              <a:defRPr sz="20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0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0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a:lstStyle>
          <a:p>
            <a:pPr marL="0" indent="0" eaLnBrk="1" hangingPunct="1">
              <a:buNone/>
            </a:pPr>
            <a:r>
              <a:rPr lang="en-US" kern="0" dirty="0">
                <a:latin typeface="Arial" panose="020B0604020202020204" pitchFamily="34" charset="0"/>
                <a:cs typeface="Arial" panose="020B0604020202020204" pitchFamily="34" charset="0"/>
              </a:rPr>
              <a:t>Serious ethical questions arise when scientists use their own children as research participants. Some procedures could be dangerous to the children. For other procedures, the dangers might not be known. In either case, parents and children have a unique dynamic that does not exist in other researcher-participant relationships. This dynamic raises concerns about whether or not children can truly be protected by the same ethical safeguards that exist for other research participants. </a:t>
            </a:r>
          </a:p>
        </p:txBody>
      </p:sp>
      <p:sp>
        <p:nvSpPr>
          <p:cNvPr id="3" name="Title 2"/>
          <p:cNvSpPr>
            <a:spLocks noGrp="1"/>
          </p:cNvSpPr>
          <p:nvPr>
            <p:ph type="title"/>
          </p:nvPr>
        </p:nvSpPr>
        <p:spPr/>
        <p:txBody>
          <a:bodyPr/>
          <a:lstStyle/>
          <a:p>
            <a:r>
              <a:rPr lang="en-US" dirty="0"/>
              <a:t>Is this paraphrased correctly? </a:t>
            </a:r>
            <a:r>
              <a:rPr lang="en-US" sz="1200" dirty="0"/>
              <a:t>(Example 2)</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9903" y="1809540"/>
            <a:ext cx="958837" cy="1917673"/>
          </a:xfrm>
          <a:prstGeom prst="rect">
            <a:avLst/>
          </a:prstGeom>
        </p:spPr>
      </p:pic>
    </p:spTree>
    <p:extLst>
      <p:ext uri="{BB962C8B-B14F-4D97-AF65-F5344CB8AC3E}">
        <p14:creationId xmlns:p14="http://schemas.microsoft.com/office/powerpoint/2010/main" val="4315062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11"/>
          <p:cNvSpPr/>
          <p:nvPr/>
        </p:nvSpPr>
        <p:spPr bwMode="auto">
          <a:xfrm>
            <a:off x="2126456" y="4267200"/>
            <a:ext cx="7772400" cy="13716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a:lstStyle/>
          <a:p>
            <a:pPr>
              <a:defRPr/>
            </a:pPr>
            <a:r>
              <a:rPr lang="en-US" sz="1600" b="1" i="1" dirty="0">
                <a:latin typeface="Arial" panose="020B0604020202020204" pitchFamily="34" charset="0"/>
                <a:cs typeface="Arial" panose="020B0604020202020204" pitchFamily="34" charset="0"/>
              </a:rPr>
              <a:t>Original</a:t>
            </a:r>
            <a:r>
              <a:rPr lang="en-US" sz="1600" dirty="0">
                <a:latin typeface="Arial" panose="020B0604020202020204" pitchFamily="34" charset="0"/>
                <a:cs typeface="Arial" panose="020B0604020202020204" pitchFamily="34" charset="0"/>
              </a:rPr>
              <a:t>: “Some research methods are clearly benign; others, while not obviously dangerous, might not have fully understood effects. Ethicists said they would consider participation in some projects acceptable, even valuable, but raised questions about the effect on the child, on the relationship with the parent, and on the objectivity of the researcher or the data” (</a:t>
            </a:r>
            <a:r>
              <a:rPr lang="en-US" sz="1600" dirty="0" err="1">
                <a:latin typeface="Arial" panose="020B0604020202020204" pitchFamily="34" charset="0"/>
                <a:cs typeface="Arial" panose="020B0604020202020204" pitchFamily="34" charset="0"/>
              </a:rPr>
              <a:t>Belluck</a:t>
            </a:r>
            <a:r>
              <a:rPr lang="en-US" sz="1600" dirty="0">
                <a:latin typeface="Arial" panose="020B0604020202020204" pitchFamily="34" charset="0"/>
                <a:cs typeface="Arial" panose="020B0604020202020204" pitchFamily="34" charset="0"/>
              </a:rPr>
              <a:t>, 2009, para. 9). </a:t>
            </a:r>
          </a:p>
        </p:txBody>
      </p:sp>
      <p:sp>
        <p:nvSpPr>
          <p:cNvPr id="10" name="Rectangle 7"/>
          <p:cNvSpPr txBox="1">
            <a:spLocks noChangeArrowheads="1"/>
          </p:cNvSpPr>
          <p:nvPr/>
        </p:nvSpPr>
        <p:spPr bwMode="auto">
          <a:xfrm>
            <a:off x="2981220" y="2057400"/>
            <a:ext cx="7386462" cy="192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lr>
                <a:schemeClr val="hlink"/>
              </a:buClr>
              <a:buSzPct val="80000"/>
              <a:buFont typeface="Wingdings" pitchFamily="2" charset="2"/>
              <a:buChar char="l"/>
              <a:defRPr sz="20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0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0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a:lstStyle>
          <a:p>
            <a:pPr marL="0" indent="0" eaLnBrk="1" hangingPunct="1">
              <a:buNone/>
            </a:pPr>
            <a:r>
              <a:rPr lang="en-US" sz="1800" kern="0" dirty="0">
                <a:latin typeface="Arial" panose="020B0604020202020204" pitchFamily="34" charset="0"/>
                <a:cs typeface="Arial" panose="020B0604020202020204" pitchFamily="34" charset="0"/>
              </a:rPr>
              <a:t>Serious ethical questions arise when scientists use their own children as research participants. Some procedures could be dangerous to the children. For other procedures, the dangers might not be known. In either case, parents and children have a unique dynamic that does not exist in other researcher-participant relationships. This dynamic raises concerns about whether or not children can truly be protected by the same ethical safeguards that exist for other research participants. </a:t>
            </a:r>
          </a:p>
        </p:txBody>
      </p:sp>
      <p:sp>
        <p:nvSpPr>
          <p:cNvPr id="13" name="TextBox 8"/>
          <p:cNvSpPr txBox="1">
            <a:spLocks noChangeArrowheads="1"/>
          </p:cNvSpPr>
          <p:nvPr/>
        </p:nvSpPr>
        <p:spPr bwMode="auto">
          <a:xfrm>
            <a:off x="2057400" y="1504890"/>
            <a:ext cx="7848600"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b="1" dirty="0">
                <a:latin typeface="Arial" panose="020B0604020202020204" pitchFamily="34" charset="0"/>
                <a:cs typeface="Arial" panose="020B0604020202020204" pitchFamily="34" charset="0"/>
              </a:rPr>
              <a:t>Even when paraphrasing, it is very important to cite the source.</a:t>
            </a:r>
          </a:p>
        </p:txBody>
      </p:sp>
      <p:sp>
        <p:nvSpPr>
          <p:cNvPr id="3" name="Title 2"/>
          <p:cNvSpPr>
            <a:spLocks noGrp="1"/>
          </p:cNvSpPr>
          <p:nvPr>
            <p:ph type="title"/>
          </p:nvPr>
        </p:nvSpPr>
        <p:spPr/>
        <p:txBody>
          <a:bodyPr/>
          <a:lstStyle/>
          <a:p>
            <a:r>
              <a:rPr lang="en-US" dirty="0">
                <a:solidFill>
                  <a:srgbClr val="C00000"/>
                </a:solidFill>
                <a:sym typeface="Wingdings" panose="05000000000000000000" pitchFamily="2" charset="2"/>
              </a:rPr>
              <a:t> </a:t>
            </a:r>
            <a:r>
              <a:rPr lang="en-US" dirty="0"/>
              <a:t>Don’t forget to cite!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6456" y="2164660"/>
            <a:ext cx="854765" cy="1709530"/>
          </a:xfrm>
          <a:prstGeom prst="rect">
            <a:avLst/>
          </a:prstGeom>
        </p:spPr>
      </p:pic>
    </p:spTree>
    <p:extLst>
      <p:ext uri="{BB962C8B-B14F-4D97-AF65-F5344CB8AC3E}">
        <p14:creationId xmlns:p14="http://schemas.microsoft.com/office/powerpoint/2010/main" val="37073731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11"/>
          <p:cNvSpPr/>
          <p:nvPr/>
        </p:nvSpPr>
        <p:spPr bwMode="auto">
          <a:xfrm>
            <a:off x="2126456" y="4267200"/>
            <a:ext cx="7772400" cy="14478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a:lstStyle/>
          <a:p>
            <a:pPr>
              <a:defRPr/>
            </a:pPr>
            <a:r>
              <a:rPr lang="en-US" sz="1600" b="1" i="1" dirty="0">
                <a:latin typeface="Arial" panose="020B0604020202020204" pitchFamily="34" charset="0"/>
                <a:cs typeface="Arial" panose="020B0604020202020204" pitchFamily="34" charset="0"/>
              </a:rPr>
              <a:t>Original</a:t>
            </a:r>
            <a:r>
              <a:rPr lang="en-US" sz="1600" dirty="0">
                <a:latin typeface="Arial" panose="020B0604020202020204" pitchFamily="34" charset="0"/>
                <a:cs typeface="Arial" panose="020B0604020202020204" pitchFamily="34" charset="0"/>
              </a:rPr>
              <a:t>: “Some research methods are clearly benign; others, while not obviously dangerous, might not have fully understood effects. Ethicists said they would consider participation in some projects acceptable, even valuable, but raised questions about the effect on the child, on the relationship with the parent, and on the objectivity of the researcher or the data” (</a:t>
            </a:r>
            <a:r>
              <a:rPr lang="en-US" sz="1600" dirty="0" err="1">
                <a:latin typeface="Arial" panose="020B0604020202020204" pitchFamily="34" charset="0"/>
                <a:cs typeface="Arial" panose="020B0604020202020204" pitchFamily="34" charset="0"/>
              </a:rPr>
              <a:t>Belluck</a:t>
            </a:r>
            <a:r>
              <a:rPr lang="en-US" sz="1600" dirty="0">
                <a:latin typeface="Arial" panose="020B0604020202020204" pitchFamily="34" charset="0"/>
                <a:cs typeface="Arial" panose="020B0604020202020204" pitchFamily="34" charset="0"/>
              </a:rPr>
              <a:t>, 2009, para. 9). </a:t>
            </a:r>
          </a:p>
        </p:txBody>
      </p:sp>
      <p:sp>
        <p:nvSpPr>
          <p:cNvPr id="10" name="Rectangle 7"/>
          <p:cNvSpPr txBox="1">
            <a:spLocks noChangeArrowheads="1"/>
          </p:cNvSpPr>
          <p:nvPr/>
        </p:nvSpPr>
        <p:spPr bwMode="auto">
          <a:xfrm>
            <a:off x="3098740" y="1543050"/>
            <a:ext cx="7161366" cy="192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lr>
                <a:schemeClr val="hlink"/>
              </a:buClr>
              <a:buSzPct val="80000"/>
              <a:buFont typeface="Wingdings" pitchFamily="2" charset="2"/>
              <a:buChar char="l"/>
              <a:defRPr sz="20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0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0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a:lstStyle>
          <a:p>
            <a:pPr marL="0" indent="0" eaLnBrk="1" hangingPunct="1">
              <a:buNone/>
            </a:pPr>
            <a:r>
              <a:rPr lang="en-US" sz="1800" dirty="0" err="1">
                <a:latin typeface="Arial" panose="020B0604020202020204" pitchFamily="34" charset="0"/>
                <a:cs typeface="Arial" panose="020B0604020202020204" pitchFamily="34" charset="0"/>
              </a:rPr>
              <a:t>Belluck</a:t>
            </a:r>
            <a:r>
              <a:rPr lang="en-US" sz="1800" dirty="0">
                <a:latin typeface="Arial" panose="020B0604020202020204" pitchFamily="34" charset="0"/>
                <a:cs typeface="Arial" panose="020B0604020202020204" pitchFamily="34" charset="0"/>
              </a:rPr>
              <a:t> (2009, para. 9) notes that, </a:t>
            </a:r>
            <a:r>
              <a:rPr lang="en-US" sz="1800" kern="0" dirty="0">
                <a:latin typeface="Arial" panose="020B0604020202020204" pitchFamily="34" charset="0"/>
                <a:cs typeface="Arial" panose="020B0604020202020204" pitchFamily="34" charset="0"/>
              </a:rPr>
              <a:t>“serious ethical questions arise when scientists use their own children as research participants. Some procedures could be dangerous to the children. For other procedures, the dangers might not be known. In either case, parents and children have a unique dynamic that does not exist in other researcher-participant relationships. This dynamic raises concerns about whether or not children can truly be protected by the same ethical safeguards that exist for other research participants”. </a:t>
            </a:r>
          </a:p>
        </p:txBody>
      </p:sp>
      <p:sp>
        <p:nvSpPr>
          <p:cNvPr id="3" name="Title 2"/>
          <p:cNvSpPr>
            <a:spLocks noGrp="1"/>
          </p:cNvSpPr>
          <p:nvPr>
            <p:ph type="title"/>
          </p:nvPr>
        </p:nvSpPr>
        <p:spPr/>
        <p:txBody>
          <a:bodyPr/>
          <a:lstStyle/>
          <a:p>
            <a:r>
              <a:rPr lang="en-US" dirty="0"/>
              <a:t>How about now? Is this correct?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9903" y="1809540"/>
            <a:ext cx="958837" cy="1917673"/>
          </a:xfrm>
          <a:prstGeom prst="rect">
            <a:avLst/>
          </a:prstGeom>
        </p:spPr>
      </p:pic>
    </p:spTree>
    <p:extLst>
      <p:ext uri="{BB962C8B-B14F-4D97-AF65-F5344CB8AC3E}">
        <p14:creationId xmlns:p14="http://schemas.microsoft.com/office/powerpoint/2010/main" val="14322585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11"/>
          <p:cNvSpPr/>
          <p:nvPr/>
        </p:nvSpPr>
        <p:spPr bwMode="auto">
          <a:xfrm>
            <a:off x="2126456" y="4267201"/>
            <a:ext cx="7772400" cy="1384113"/>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a:lstStyle/>
          <a:p>
            <a:pPr>
              <a:defRPr/>
            </a:pPr>
            <a:r>
              <a:rPr lang="en-US" sz="1600" b="1" i="1" dirty="0">
                <a:latin typeface="Arial" panose="020B0604020202020204" pitchFamily="34" charset="0"/>
                <a:cs typeface="Arial" panose="020B0604020202020204" pitchFamily="34" charset="0"/>
              </a:rPr>
              <a:t>Original</a:t>
            </a:r>
            <a:r>
              <a:rPr lang="en-US" sz="1600" dirty="0">
                <a:latin typeface="Arial" panose="020B0604020202020204" pitchFamily="34" charset="0"/>
                <a:cs typeface="Arial" panose="020B0604020202020204" pitchFamily="34" charset="0"/>
              </a:rPr>
              <a:t>: “Some research methods are clearly benign; others, while not obviously dangerous, might not have fully understood effects. Ethicists said they would consider participation in some projects acceptable, even valuable, but raised questions about the effect on the child, on the relationship with the parent, and on the objectivity of the researcher or the data” (</a:t>
            </a:r>
            <a:r>
              <a:rPr lang="en-US" sz="1600" dirty="0" err="1">
                <a:latin typeface="Arial" panose="020B0604020202020204" pitchFamily="34" charset="0"/>
                <a:cs typeface="Arial" panose="020B0604020202020204" pitchFamily="34" charset="0"/>
              </a:rPr>
              <a:t>Belluck</a:t>
            </a:r>
            <a:r>
              <a:rPr lang="en-US" sz="1600" dirty="0">
                <a:latin typeface="Arial" panose="020B0604020202020204" pitchFamily="34" charset="0"/>
                <a:cs typeface="Arial" panose="020B0604020202020204" pitchFamily="34" charset="0"/>
              </a:rPr>
              <a:t>, 2009, para. 9). </a:t>
            </a:r>
          </a:p>
        </p:txBody>
      </p:sp>
      <p:sp>
        <p:nvSpPr>
          <p:cNvPr id="10" name="Rectangle 7"/>
          <p:cNvSpPr txBox="1">
            <a:spLocks noChangeArrowheads="1"/>
          </p:cNvSpPr>
          <p:nvPr/>
        </p:nvSpPr>
        <p:spPr bwMode="auto">
          <a:xfrm>
            <a:off x="3007332" y="2163856"/>
            <a:ext cx="7239000" cy="1924050"/>
          </a:xfrm>
          <a:prstGeom prst="rect">
            <a:avLst/>
          </a:prstGeom>
          <a:no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lr>
                <a:schemeClr val="hlink"/>
              </a:buClr>
              <a:buSzPct val="80000"/>
              <a:buFont typeface="Wingdings" pitchFamily="2" charset="2"/>
              <a:buChar char="l"/>
              <a:defRPr sz="20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0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0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a:lstStyle>
          <a:p>
            <a:pPr marL="0" indent="0" eaLnBrk="1" hangingPunct="1">
              <a:buNone/>
            </a:pPr>
            <a:r>
              <a:rPr lang="en-US" sz="1600" dirty="0" err="1">
                <a:latin typeface="Arial" panose="020B0604020202020204" pitchFamily="34" charset="0"/>
                <a:cs typeface="Arial" panose="020B0604020202020204" pitchFamily="34" charset="0"/>
              </a:rPr>
              <a:t>Belluck</a:t>
            </a:r>
            <a:r>
              <a:rPr lang="en-US" sz="1600" dirty="0">
                <a:latin typeface="Arial" panose="020B0604020202020204" pitchFamily="34" charset="0"/>
                <a:cs typeface="Arial" panose="020B0604020202020204" pitchFamily="34" charset="0"/>
              </a:rPr>
              <a:t> (2009, para. 9) notes that, </a:t>
            </a:r>
            <a:r>
              <a:rPr lang="en-US" sz="1600" kern="0" dirty="0">
                <a:latin typeface="Arial" panose="020B0604020202020204" pitchFamily="34" charset="0"/>
                <a:cs typeface="Arial" panose="020B0604020202020204" pitchFamily="34" charset="0"/>
              </a:rPr>
              <a:t>“serious ethical questions arise when scientists use their own children as research participants. Some procedures could be dangerous to the children. For other procedures, the dangers might not be known. In either case, parents and children have a unique dynamic that does not exist in other researcher-participant relationships. This dynamic raises concerns about whether or not children can truly be protected by the same ethical safeguards that exist for other research participants”. </a:t>
            </a:r>
          </a:p>
        </p:txBody>
      </p:sp>
      <p:grpSp>
        <p:nvGrpSpPr>
          <p:cNvPr id="6" name="Group 5" title="Student writing"/>
          <p:cNvGrpSpPr/>
          <p:nvPr/>
        </p:nvGrpSpPr>
        <p:grpSpPr>
          <a:xfrm>
            <a:off x="6131532" y="2163856"/>
            <a:ext cx="3018865" cy="1752600"/>
            <a:chOff x="4419600" y="2057400"/>
            <a:chExt cx="3018865" cy="1752600"/>
          </a:xfrm>
        </p:grpSpPr>
        <p:grpSp>
          <p:nvGrpSpPr>
            <p:cNvPr id="5" name="Group 4" title="Crosses out the quotation marks"/>
            <p:cNvGrpSpPr/>
            <p:nvPr/>
          </p:nvGrpSpPr>
          <p:grpSpPr>
            <a:xfrm>
              <a:off x="4419600" y="2057400"/>
              <a:ext cx="304800" cy="304800"/>
              <a:chOff x="4419600" y="2057400"/>
              <a:chExt cx="304800" cy="304800"/>
            </a:xfrm>
          </p:grpSpPr>
          <p:sp>
            <p:nvSpPr>
              <p:cNvPr id="2" name="Oval 1"/>
              <p:cNvSpPr/>
              <p:nvPr/>
            </p:nvSpPr>
            <p:spPr bwMode="auto">
              <a:xfrm>
                <a:off x="4419600" y="2057400"/>
                <a:ext cx="304800" cy="304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cxnSp>
            <p:nvCxnSpPr>
              <p:cNvPr id="4" name="Straight Connector 3"/>
              <p:cNvCxnSpPr>
                <a:stCxn id="2" idx="3"/>
                <a:endCxn id="2" idx="7"/>
              </p:cNvCxnSpPr>
              <p:nvPr/>
            </p:nvCxnSpPr>
            <p:spPr bwMode="auto">
              <a:xfrm flipV="1">
                <a:off x="4464237" y="2102037"/>
                <a:ext cx="215526" cy="215526"/>
              </a:xfrm>
              <a:prstGeom prst="line">
                <a:avLst/>
              </a:prstGeom>
              <a:solidFill>
                <a:schemeClr val="accent1"/>
              </a:solidFill>
              <a:ln w="28575" cap="flat" cmpd="sng" algn="ctr">
                <a:solidFill>
                  <a:srgbClr val="C00000"/>
                </a:solidFill>
                <a:prstDash val="solid"/>
                <a:round/>
                <a:headEnd type="none" w="med" len="med"/>
                <a:tailEnd type="none" w="med" len="med"/>
              </a:ln>
              <a:effectLst/>
            </p:spPr>
          </p:cxnSp>
        </p:grpSp>
        <p:grpSp>
          <p:nvGrpSpPr>
            <p:cNvPr id="14" name="Group 13" title="Crosses out the quotation marks"/>
            <p:cNvGrpSpPr/>
            <p:nvPr/>
          </p:nvGrpSpPr>
          <p:grpSpPr>
            <a:xfrm>
              <a:off x="7133665" y="3505200"/>
              <a:ext cx="304800" cy="304800"/>
              <a:chOff x="4352365" y="2057400"/>
              <a:chExt cx="304800" cy="304800"/>
            </a:xfrm>
          </p:grpSpPr>
          <p:sp>
            <p:nvSpPr>
              <p:cNvPr id="15" name="Oval 14"/>
              <p:cNvSpPr/>
              <p:nvPr/>
            </p:nvSpPr>
            <p:spPr bwMode="auto">
              <a:xfrm>
                <a:off x="4352365" y="2057400"/>
                <a:ext cx="304800" cy="304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cxnSp>
            <p:nvCxnSpPr>
              <p:cNvPr id="16" name="Straight Connector 15"/>
              <p:cNvCxnSpPr>
                <a:stCxn id="15" idx="3"/>
                <a:endCxn id="15" idx="7"/>
              </p:cNvCxnSpPr>
              <p:nvPr/>
            </p:nvCxnSpPr>
            <p:spPr bwMode="auto">
              <a:xfrm flipV="1">
                <a:off x="4397002" y="2102037"/>
                <a:ext cx="215526" cy="215526"/>
              </a:xfrm>
              <a:prstGeom prst="line">
                <a:avLst/>
              </a:prstGeom>
              <a:solidFill>
                <a:schemeClr val="accent1"/>
              </a:solidFill>
              <a:ln w="28575" cap="flat" cmpd="sng" algn="ctr">
                <a:solidFill>
                  <a:srgbClr val="C00000"/>
                </a:solidFill>
                <a:prstDash val="solid"/>
                <a:round/>
                <a:headEnd type="none" w="med" len="med"/>
                <a:tailEnd type="none" w="med" len="med"/>
              </a:ln>
              <a:effectLst/>
            </p:spPr>
          </p:cxnSp>
        </p:grpSp>
      </p:grpSp>
      <p:sp>
        <p:nvSpPr>
          <p:cNvPr id="13" name="TextBox 8"/>
          <p:cNvSpPr txBox="1">
            <a:spLocks noChangeArrowheads="1"/>
          </p:cNvSpPr>
          <p:nvPr/>
        </p:nvSpPr>
        <p:spPr bwMode="auto">
          <a:xfrm>
            <a:off x="2057400" y="1504890"/>
            <a:ext cx="7848600"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b="1" dirty="0">
                <a:latin typeface="Arial" panose="020B0604020202020204" pitchFamily="34" charset="0"/>
                <a:cs typeface="Arial" panose="020B0604020202020204" pitchFamily="34" charset="0"/>
              </a:rPr>
              <a:t>When paraphrasing, you do not use quotation marks. </a:t>
            </a:r>
          </a:p>
        </p:txBody>
      </p:sp>
      <p:sp>
        <p:nvSpPr>
          <p:cNvPr id="7" name="Title 6"/>
          <p:cNvSpPr>
            <a:spLocks noGrp="1"/>
          </p:cNvSpPr>
          <p:nvPr>
            <p:ph type="title"/>
          </p:nvPr>
        </p:nvSpPr>
        <p:spPr/>
        <p:txBody>
          <a:bodyPr/>
          <a:lstStyle/>
          <a:p>
            <a:r>
              <a:rPr lang="en-US" dirty="0">
                <a:solidFill>
                  <a:srgbClr val="C00000"/>
                </a:solidFill>
                <a:sym typeface="Wingdings" panose="05000000000000000000" pitchFamily="2" charset="2"/>
              </a:rPr>
              <a:t> </a:t>
            </a:r>
            <a:r>
              <a:rPr lang="en-US" dirty="0"/>
              <a:t>Paraphrasing ≠ Quoting!</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6456" y="2163856"/>
            <a:ext cx="836239" cy="1672477"/>
          </a:xfrm>
          <a:prstGeom prst="rect">
            <a:avLst/>
          </a:prstGeom>
        </p:spPr>
      </p:pic>
    </p:spTree>
    <p:extLst>
      <p:ext uri="{BB962C8B-B14F-4D97-AF65-F5344CB8AC3E}">
        <p14:creationId xmlns:p14="http://schemas.microsoft.com/office/powerpoint/2010/main" val="3077089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11"/>
          <p:cNvSpPr/>
          <p:nvPr/>
        </p:nvSpPr>
        <p:spPr bwMode="auto">
          <a:xfrm>
            <a:off x="2126456" y="4267200"/>
            <a:ext cx="7772400" cy="13716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a:lstStyle/>
          <a:p>
            <a:pPr>
              <a:defRPr/>
            </a:pPr>
            <a:r>
              <a:rPr lang="en-US" sz="1600" b="1" i="1" dirty="0">
                <a:latin typeface="Arial" panose="020B0604020202020204" pitchFamily="34" charset="0"/>
                <a:cs typeface="Arial" panose="020B0604020202020204" pitchFamily="34" charset="0"/>
              </a:rPr>
              <a:t>Original</a:t>
            </a:r>
            <a:r>
              <a:rPr lang="en-US" sz="1600" dirty="0">
                <a:latin typeface="Arial" panose="020B0604020202020204" pitchFamily="34" charset="0"/>
                <a:cs typeface="Arial" panose="020B0604020202020204" pitchFamily="34" charset="0"/>
              </a:rPr>
              <a:t>: “Some research methods are clearly benign; others, while not obviously dangerous, might not have fully understood effects. Ethicists said they would consider participation in some projects acceptable, even valuable, but raised questions about the effect on the child, on the relationship with the parent, and on the objectivity of the researcher or the data” (</a:t>
            </a:r>
            <a:r>
              <a:rPr lang="en-US" sz="1600" dirty="0" err="1">
                <a:latin typeface="Arial" panose="020B0604020202020204" pitchFamily="34" charset="0"/>
                <a:cs typeface="Arial" panose="020B0604020202020204" pitchFamily="34" charset="0"/>
              </a:rPr>
              <a:t>Belluck</a:t>
            </a:r>
            <a:r>
              <a:rPr lang="en-US" sz="1600" dirty="0">
                <a:latin typeface="Arial" panose="020B0604020202020204" pitchFamily="34" charset="0"/>
                <a:cs typeface="Arial" panose="020B0604020202020204" pitchFamily="34" charset="0"/>
              </a:rPr>
              <a:t>, 2009, para. 9). </a:t>
            </a:r>
          </a:p>
        </p:txBody>
      </p:sp>
      <p:sp>
        <p:nvSpPr>
          <p:cNvPr id="10" name="Rectangle 7"/>
          <p:cNvSpPr txBox="1">
            <a:spLocks noChangeArrowheads="1"/>
          </p:cNvSpPr>
          <p:nvPr/>
        </p:nvSpPr>
        <p:spPr bwMode="auto">
          <a:xfrm>
            <a:off x="3119717" y="1552575"/>
            <a:ext cx="7145511" cy="1924050"/>
          </a:xfrm>
          <a:prstGeom prst="rect">
            <a:avLst/>
          </a:prstGeom>
          <a:no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lr>
                <a:schemeClr val="hlink"/>
              </a:buClr>
              <a:buSzPct val="80000"/>
              <a:buFont typeface="Wingdings" pitchFamily="2" charset="2"/>
              <a:buChar char="l"/>
              <a:defRPr sz="20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0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0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a:lstStyle>
          <a:p>
            <a:pPr marL="0" indent="0" eaLnBrk="1" hangingPunct="1">
              <a:buNone/>
            </a:pPr>
            <a:r>
              <a:rPr lang="en-US" sz="1800" dirty="0">
                <a:latin typeface="Arial" panose="020B0604020202020204" pitchFamily="34" charset="0"/>
                <a:cs typeface="Arial" panose="020B0604020202020204" pitchFamily="34" charset="0"/>
              </a:rPr>
              <a:t>According to </a:t>
            </a:r>
            <a:r>
              <a:rPr lang="en-US" sz="1800" dirty="0" err="1">
                <a:latin typeface="Arial" panose="020B0604020202020204" pitchFamily="34" charset="0"/>
                <a:cs typeface="Arial" panose="020B0604020202020204" pitchFamily="34" charset="0"/>
              </a:rPr>
              <a:t>Belluck</a:t>
            </a:r>
            <a:r>
              <a:rPr lang="en-US" sz="1800" dirty="0">
                <a:latin typeface="Arial" panose="020B0604020202020204" pitchFamily="34" charset="0"/>
                <a:cs typeface="Arial" panose="020B0604020202020204" pitchFamily="34" charset="0"/>
              </a:rPr>
              <a:t> (2009, para. 9), </a:t>
            </a:r>
            <a:r>
              <a:rPr lang="en-US" sz="1800" kern="0" dirty="0">
                <a:latin typeface="Arial" panose="020B0604020202020204" pitchFamily="34" charset="0"/>
                <a:cs typeface="Arial" panose="020B0604020202020204" pitchFamily="34" charset="0"/>
              </a:rPr>
              <a:t>serious ethical questions arise when scientists use their own children as research participants. Some procedures could be dangerous to the children. For other procedures, the dangers might not be known. In either case, parents and children have a unique dynamic that does not exist in other researcher-participant relationships. This dynamic raises concerns about whether or not children can truly be protected by the same ethical safeguards that exist for other research participants</a:t>
            </a:r>
            <a:r>
              <a:rPr lang="en-US" sz="1800" kern="0" dirty="0"/>
              <a:t>. </a:t>
            </a:r>
          </a:p>
        </p:txBody>
      </p:sp>
      <p:sp>
        <p:nvSpPr>
          <p:cNvPr id="3" name="Title 2"/>
          <p:cNvSpPr>
            <a:spLocks noGrp="1"/>
          </p:cNvSpPr>
          <p:nvPr>
            <p:ph type="title"/>
          </p:nvPr>
        </p:nvSpPr>
        <p:spPr/>
        <p:txBody>
          <a:bodyPr/>
          <a:lstStyle/>
          <a:p>
            <a:r>
              <a:rPr lang="en-US" dirty="0"/>
              <a:t>How about now? Is this good?</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6456" y="1804148"/>
            <a:ext cx="836239" cy="1672477"/>
          </a:xfrm>
          <a:prstGeom prst="rect">
            <a:avLst/>
          </a:prstGeom>
        </p:spPr>
      </p:pic>
    </p:spTree>
    <p:extLst>
      <p:ext uri="{BB962C8B-B14F-4D97-AF65-F5344CB8AC3E}">
        <p14:creationId xmlns:p14="http://schemas.microsoft.com/office/powerpoint/2010/main" val="3867959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11"/>
          <p:cNvSpPr/>
          <p:nvPr/>
        </p:nvSpPr>
        <p:spPr bwMode="auto">
          <a:xfrm>
            <a:off x="2126456" y="4267200"/>
            <a:ext cx="7772400" cy="137160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a:lstStyle/>
          <a:p>
            <a:pPr>
              <a:defRPr/>
            </a:pPr>
            <a:r>
              <a:rPr lang="en-US" sz="1600" b="1" i="1" dirty="0">
                <a:latin typeface="Arial" panose="020B0604020202020204" pitchFamily="34" charset="0"/>
                <a:cs typeface="Arial" panose="020B0604020202020204" pitchFamily="34" charset="0"/>
              </a:rPr>
              <a:t>Original</a:t>
            </a:r>
            <a:r>
              <a:rPr lang="en-US" sz="1600" dirty="0">
                <a:latin typeface="Arial" panose="020B0604020202020204" pitchFamily="34" charset="0"/>
                <a:cs typeface="Arial" panose="020B0604020202020204" pitchFamily="34" charset="0"/>
              </a:rPr>
              <a:t>: “Some research methods are clearly benign; others, while not obviously dangerous, might not have fully understood effects. Ethicists said they would consider participation in some projects acceptable, even valuable, but raised questions about the effect on the child, on the relationship with the parent, and on the objectivity of the researcher or the data” (</a:t>
            </a:r>
            <a:r>
              <a:rPr lang="en-US" sz="1600" dirty="0" err="1">
                <a:latin typeface="Arial" panose="020B0604020202020204" pitchFamily="34" charset="0"/>
                <a:cs typeface="Arial" panose="020B0604020202020204" pitchFamily="34" charset="0"/>
              </a:rPr>
              <a:t>Belluck</a:t>
            </a:r>
            <a:r>
              <a:rPr lang="en-US" sz="1600" dirty="0">
                <a:latin typeface="Arial" panose="020B0604020202020204" pitchFamily="34" charset="0"/>
                <a:cs typeface="Arial" panose="020B0604020202020204" pitchFamily="34" charset="0"/>
              </a:rPr>
              <a:t>, 2009, para. 9). </a:t>
            </a:r>
          </a:p>
        </p:txBody>
      </p:sp>
      <p:sp>
        <p:nvSpPr>
          <p:cNvPr id="10" name="Rectangle 7"/>
          <p:cNvSpPr txBox="1">
            <a:spLocks noChangeArrowheads="1"/>
          </p:cNvSpPr>
          <p:nvPr/>
        </p:nvSpPr>
        <p:spPr bwMode="auto">
          <a:xfrm>
            <a:off x="2918012" y="2057400"/>
            <a:ext cx="7140388" cy="1924050"/>
          </a:xfrm>
          <a:prstGeom prst="rect">
            <a:avLst/>
          </a:prstGeom>
          <a:no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lr>
                <a:schemeClr val="hlink"/>
              </a:buClr>
              <a:buSzPct val="80000"/>
              <a:buFont typeface="Wingdings" pitchFamily="2" charset="2"/>
              <a:buChar char="l"/>
              <a:defRPr sz="20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0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0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a:lstStyle>
          <a:p>
            <a:pPr marL="0" indent="0" eaLnBrk="1" hangingPunct="1">
              <a:buNone/>
            </a:pPr>
            <a:r>
              <a:rPr lang="en-US" sz="1600" dirty="0">
                <a:latin typeface="Arial" panose="020B0604020202020204" pitchFamily="34" charset="0"/>
                <a:cs typeface="Arial" panose="020B0604020202020204" pitchFamily="34" charset="0"/>
              </a:rPr>
              <a:t>According to </a:t>
            </a:r>
            <a:r>
              <a:rPr lang="en-US" sz="1600" dirty="0" err="1">
                <a:latin typeface="Arial" panose="020B0604020202020204" pitchFamily="34" charset="0"/>
                <a:cs typeface="Arial" panose="020B0604020202020204" pitchFamily="34" charset="0"/>
              </a:rPr>
              <a:t>Belluck</a:t>
            </a:r>
            <a:r>
              <a:rPr lang="en-US" sz="1600" dirty="0">
                <a:latin typeface="Arial" panose="020B0604020202020204" pitchFamily="34" charset="0"/>
                <a:cs typeface="Arial" panose="020B0604020202020204" pitchFamily="34" charset="0"/>
              </a:rPr>
              <a:t> (2009, para. 9), </a:t>
            </a:r>
            <a:r>
              <a:rPr lang="en-US" sz="1600" kern="0" dirty="0">
                <a:latin typeface="Arial" panose="020B0604020202020204" pitchFamily="34" charset="0"/>
                <a:cs typeface="Arial" panose="020B0604020202020204" pitchFamily="34" charset="0"/>
              </a:rPr>
              <a:t>serious ethical questions arise when scientists use their own children as research participants. Some procedures could be dangerous to the children. For other procedures, the dangers might not be known. In either case, parents and children have a unique dynamic that does not exist in other researcher-participant relationships. This dynamic raises concerns about whether or not children can truly be protected by the ethical safeguards that exist for other research participants. </a:t>
            </a:r>
          </a:p>
        </p:txBody>
      </p:sp>
      <p:sp>
        <p:nvSpPr>
          <p:cNvPr id="13" name="TextBox 8"/>
          <p:cNvSpPr txBox="1">
            <a:spLocks noChangeArrowheads="1"/>
          </p:cNvSpPr>
          <p:nvPr/>
        </p:nvSpPr>
        <p:spPr bwMode="auto">
          <a:xfrm>
            <a:off x="2057400" y="1504890"/>
            <a:ext cx="7848600"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b="1" dirty="0">
                <a:latin typeface="Arial" panose="020B0604020202020204" pitchFamily="34" charset="0"/>
                <a:cs typeface="Arial" panose="020B0604020202020204" pitchFamily="34" charset="0"/>
              </a:rPr>
              <a:t>The passage is properly paraphrased and cited.</a:t>
            </a:r>
          </a:p>
        </p:txBody>
      </p:sp>
      <p:sp>
        <p:nvSpPr>
          <p:cNvPr id="3" name="Title 2"/>
          <p:cNvSpPr>
            <a:spLocks noGrp="1"/>
          </p:cNvSpPr>
          <p:nvPr>
            <p:ph type="title"/>
          </p:nvPr>
        </p:nvSpPr>
        <p:spPr/>
        <p:txBody>
          <a:bodyPr/>
          <a:lstStyle/>
          <a:p>
            <a:r>
              <a:rPr lang="en-US" dirty="0">
                <a:solidFill>
                  <a:srgbClr val="00B050"/>
                </a:solidFill>
                <a:sym typeface="Wingdings" panose="05000000000000000000" pitchFamily="2" charset="2"/>
              </a:rPr>
              <a:t> </a:t>
            </a:r>
            <a:r>
              <a:rPr lang="en-US" dirty="0"/>
              <a:t>Yes! This is good!</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6457" y="2146766"/>
            <a:ext cx="791556" cy="1583111"/>
          </a:xfrm>
          <a:prstGeom prst="rect">
            <a:avLst/>
          </a:prstGeom>
        </p:spPr>
      </p:pic>
    </p:spTree>
    <p:extLst>
      <p:ext uri="{BB962C8B-B14F-4D97-AF65-F5344CB8AC3E}">
        <p14:creationId xmlns:p14="http://schemas.microsoft.com/office/powerpoint/2010/main" val="36204279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p:txBody>
          <a:bodyPr>
            <a:normAutofit/>
          </a:bodyPr>
          <a:lstStyle/>
          <a:p>
            <a:r>
              <a:rPr lang="en-US" sz="2000" dirty="0"/>
              <a:t>Did you simply rearrange the words of the original? If so, you are not paraphrasing.</a:t>
            </a:r>
          </a:p>
          <a:p>
            <a:r>
              <a:rPr lang="en-US" sz="2000" dirty="0"/>
              <a:t>Do you understand each and every word that you have used? If not, then you are not paraphrasing. Paraphrasing involves using only words for which you understand.</a:t>
            </a:r>
          </a:p>
          <a:p>
            <a:r>
              <a:rPr lang="en-US" sz="2000" dirty="0"/>
              <a:t>Does the paraphrase make sense on its own (without having prior knowledge of the original passage)? If not, then you are not paraphrasing. </a:t>
            </a:r>
          </a:p>
          <a:p>
            <a:r>
              <a:rPr lang="en-US" sz="2000" dirty="0"/>
              <a:t>Could you clearly and logically explain what you have written to someone else? If not, then you are not paraphrasing. Paraphrasing means that you understand and can justify everything that you have written.</a:t>
            </a:r>
          </a:p>
          <a:p>
            <a:r>
              <a:rPr lang="en-US" sz="2000" dirty="0"/>
              <a:t>Do you properly cite the original source? If not, then you are not paraphrasing -- you are plagiarizing!</a:t>
            </a:r>
          </a:p>
        </p:txBody>
      </p:sp>
      <p:sp>
        <p:nvSpPr>
          <p:cNvPr id="43010" name="Title 1"/>
          <p:cNvSpPr>
            <a:spLocks noGrp="1"/>
          </p:cNvSpPr>
          <p:nvPr>
            <p:ph type="title"/>
          </p:nvPr>
        </p:nvSpPr>
        <p:spPr/>
        <p:txBody>
          <a:bodyPr/>
          <a:lstStyle/>
          <a:p>
            <a:r>
              <a:rPr lang="en-US" dirty="0"/>
              <a:t>As you paraphrase, ask yourself:</a:t>
            </a:r>
          </a:p>
        </p:txBody>
      </p:sp>
    </p:spTree>
    <p:extLst>
      <p:ext uri="{BB962C8B-B14F-4D97-AF65-F5344CB8AC3E}">
        <p14:creationId xmlns:p14="http://schemas.microsoft.com/office/powerpoint/2010/main" val="8751607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bwMode="auto">
          <a:xfrm>
            <a:off x="2133600" y="4662288"/>
            <a:ext cx="7924800" cy="952500"/>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r>
              <a:rPr lang="en-US" sz="1600" b="1" i="1" dirty="0">
                <a:latin typeface="Arial" panose="020B0604020202020204" pitchFamily="34" charset="0"/>
                <a:cs typeface="Arial" panose="020B0604020202020204" pitchFamily="34" charset="0"/>
              </a:rPr>
              <a:t>Original</a:t>
            </a:r>
            <a:r>
              <a:rPr lang="en-US" sz="1600" dirty="0">
                <a:solidFill>
                  <a:srgbClr val="C00000"/>
                </a:solidFill>
                <a:latin typeface="Arial" panose="020B0604020202020204" pitchFamily="34" charset="0"/>
                <a:cs typeface="Arial" panose="020B0604020202020204" pitchFamily="34" charset="0"/>
              </a:rPr>
              <a:t>: “Your every idea, every mood, every urge is a biological happening. You love, laugh, and cry with your body. Without your body – your genes, your brain, your appearance – you are, indeed, nobody” </a:t>
            </a:r>
            <a:r>
              <a:rPr lang="en-US" sz="1600" dirty="0">
                <a:latin typeface="Arial" panose="020B0604020202020204" pitchFamily="34" charset="0"/>
                <a:cs typeface="Arial" panose="020B0604020202020204" pitchFamily="34" charset="0"/>
              </a:rPr>
              <a:t>(Myers, 2013, p. 45).</a:t>
            </a:r>
          </a:p>
        </p:txBody>
      </p:sp>
      <p:sp>
        <p:nvSpPr>
          <p:cNvPr id="44035" name="Rectangle 3"/>
          <p:cNvSpPr>
            <a:spLocks noGrp="1" noChangeArrowheads="1"/>
          </p:cNvSpPr>
          <p:nvPr>
            <p:ph idx="1"/>
          </p:nvPr>
        </p:nvSpPr>
        <p:spPr>
          <a:xfrm>
            <a:off x="838200" y="1533905"/>
            <a:ext cx="10515600" cy="3105330"/>
          </a:xfrm>
        </p:spPr>
        <p:txBody>
          <a:bodyPr>
            <a:normAutofit/>
          </a:bodyPr>
          <a:lstStyle/>
          <a:p>
            <a:pPr>
              <a:spcBef>
                <a:spcPts val="1800"/>
              </a:spcBef>
            </a:pPr>
            <a:r>
              <a:rPr lang="en-US" dirty="0"/>
              <a:t>Check your paraphrase of Myers’ (2013) passage.</a:t>
            </a:r>
          </a:p>
          <a:p>
            <a:pPr lvl="1">
              <a:spcBef>
                <a:spcPts val="600"/>
              </a:spcBef>
              <a:buFont typeface="Wingdings" panose="05000000000000000000" pitchFamily="2" charset="2"/>
              <a:buChar char="ü"/>
            </a:pPr>
            <a:r>
              <a:rPr lang="en-US" sz="2000" dirty="0"/>
              <a:t>Is the paraphrase more than a simple rearranging of the original? </a:t>
            </a:r>
          </a:p>
          <a:p>
            <a:pPr lvl="1">
              <a:spcBef>
                <a:spcPts val="600"/>
              </a:spcBef>
              <a:buFont typeface="Wingdings" panose="05000000000000000000" pitchFamily="2" charset="2"/>
              <a:buChar char="ü"/>
            </a:pPr>
            <a:r>
              <a:rPr lang="en-US" sz="2000" dirty="0"/>
              <a:t>Do you understand each and every word that you have used? </a:t>
            </a:r>
          </a:p>
          <a:p>
            <a:pPr lvl="1">
              <a:spcBef>
                <a:spcPts val="600"/>
              </a:spcBef>
              <a:buFont typeface="Wingdings" panose="05000000000000000000" pitchFamily="2" charset="2"/>
              <a:buChar char="ü"/>
            </a:pPr>
            <a:r>
              <a:rPr lang="en-US" sz="2000" dirty="0"/>
              <a:t>Does the paraphrase make sense on its own? </a:t>
            </a:r>
          </a:p>
          <a:p>
            <a:pPr lvl="1">
              <a:spcBef>
                <a:spcPts val="600"/>
              </a:spcBef>
              <a:buFont typeface="Wingdings" panose="05000000000000000000" pitchFamily="2" charset="2"/>
              <a:buChar char="ü"/>
            </a:pPr>
            <a:r>
              <a:rPr lang="en-US" sz="2000" dirty="0"/>
              <a:t>Could you clearly and logically explain what you have written to someone else? </a:t>
            </a:r>
          </a:p>
          <a:p>
            <a:pPr lvl="1">
              <a:spcBef>
                <a:spcPts val="600"/>
              </a:spcBef>
              <a:buFont typeface="Wingdings" panose="05000000000000000000" pitchFamily="2" charset="2"/>
              <a:buChar char="ü"/>
            </a:pPr>
            <a:r>
              <a:rPr lang="en-US" sz="2000" dirty="0"/>
              <a:t>Do you cite the original source? </a:t>
            </a:r>
          </a:p>
          <a:p>
            <a:pPr>
              <a:spcBef>
                <a:spcPts val="1800"/>
              </a:spcBef>
            </a:pPr>
            <a:r>
              <a:rPr lang="en-US" b="1" dirty="0"/>
              <a:t>If not, re-write your paraphrase</a:t>
            </a:r>
            <a:r>
              <a:rPr lang="en-US" dirty="0"/>
              <a:t>.</a:t>
            </a:r>
          </a:p>
        </p:txBody>
      </p:sp>
      <p:sp>
        <p:nvSpPr>
          <p:cNvPr id="44034" name="Rectangle 2"/>
          <p:cNvSpPr>
            <a:spLocks noGrp="1" noChangeArrowheads="1"/>
          </p:cNvSpPr>
          <p:nvPr>
            <p:ph type="title"/>
          </p:nvPr>
        </p:nvSpPr>
        <p:spPr/>
        <p:txBody>
          <a:bodyPr>
            <a:normAutofit/>
          </a:bodyPr>
          <a:lstStyle/>
          <a:p>
            <a:pPr eaLnBrk="1" hangingPunct="1"/>
            <a:r>
              <a:rPr lang="en-US" dirty="0"/>
              <a:t>How well have you paraphrased?</a:t>
            </a:r>
          </a:p>
        </p:txBody>
      </p:sp>
    </p:spTree>
    <p:extLst>
      <p:ext uri="{BB962C8B-B14F-4D97-AF65-F5344CB8AC3E}">
        <p14:creationId xmlns:p14="http://schemas.microsoft.com/office/powerpoint/2010/main" val="15356500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33905"/>
            <a:ext cx="10515600" cy="3387719"/>
          </a:xfrm>
        </p:spPr>
        <p:txBody>
          <a:bodyPr>
            <a:normAutofit/>
          </a:bodyPr>
          <a:lstStyle/>
          <a:p>
            <a:r>
              <a:rPr lang="en-US" dirty="0"/>
              <a:t>If you are paraphrasing several sentences or paragraphs of information from a source, you may wonder how often you should cite the source: </a:t>
            </a:r>
          </a:p>
          <a:p>
            <a:pPr lvl="1">
              <a:spcBef>
                <a:spcPts val="3000"/>
              </a:spcBef>
            </a:pPr>
            <a:r>
              <a:rPr lang="en-US" dirty="0"/>
              <a:t>After every sentence? </a:t>
            </a:r>
          </a:p>
          <a:p>
            <a:pPr lvl="1">
              <a:spcBef>
                <a:spcPts val="3000"/>
              </a:spcBef>
            </a:pPr>
            <a:r>
              <a:rPr lang="en-US" dirty="0"/>
              <a:t>After every paragraph? </a:t>
            </a:r>
          </a:p>
          <a:p>
            <a:pPr lvl="1">
              <a:spcBef>
                <a:spcPts val="3000"/>
              </a:spcBef>
            </a:pPr>
            <a:r>
              <a:rPr lang="en-US" dirty="0"/>
              <a:t>Something in-between?</a:t>
            </a:r>
          </a:p>
        </p:txBody>
      </p:sp>
      <p:sp>
        <p:nvSpPr>
          <p:cNvPr id="2" name="Title 1"/>
          <p:cNvSpPr>
            <a:spLocks noGrp="1"/>
          </p:cNvSpPr>
          <p:nvPr>
            <p:ph type="title"/>
          </p:nvPr>
        </p:nvSpPr>
        <p:spPr/>
        <p:txBody>
          <a:bodyPr/>
          <a:lstStyle/>
          <a:p>
            <a:r>
              <a:rPr lang="en-US" dirty="0"/>
              <a:t>How often do I need to cite a source?</a:t>
            </a:r>
          </a:p>
        </p:txBody>
      </p:sp>
    </p:spTree>
    <p:extLst>
      <p:ext uri="{BB962C8B-B14F-4D97-AF65-F5344CB8AC3E}">
        <p14:creationId xmlns:p14="http://schemas.microsoft.com/office/powerpoint/2010/main" val="3631081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2400"/>
              </a:spcBef>
            </a:pPr>
            <a:r>
              <a:rPr lang="en-US" dirty="0"/>
              <a:t>Many acts of plagiarism occur intentionally (with the intent and knowledge that one is being misleading).</a:t>
            </a:r>
          </a:p>
          <a:p>
            <a:pPr>
              <a:spcBef>
                <a:spcPts val="2400"/>
              </a:spcBef>
            </a:pPr>
            <a:r>
              <a:rPr lang="en-US" dirty="0"/>
              <a:t>But, plagiarism can also occur unintentionally (without intent or knowledge), as a consequence of carelessness on the part of the writer.</a:t>
            </a:r>
            <a:endParaRPr lang="en-US" dirty="0">
              <a:cs typeface="Times New Roman" panose="02020603050405020304" pitchFamily="18" charset="0"/>
            </a:endParaRPr>
          </a:p>
        </p:txBody>
      </p:sp>
      <p:sp>
        <p:nvSpPr>
          <p:cNvPr id="3" name="Title 2"/>
          <p:cNvSpPr>
            <a:spLocks noGrp="1"/>
          </p:cNvSpPr>
          <p:nvPr>
            <p:ph type="title"/>
          </p:nvPr>
        </p:nvSpPr>
        <p:spPr/>
        <p:txBody>
          <a:bodyPr/>
          <a:lstStyle/>
          <a:p>
            <a:r>
              <a:rPr lang="en-US" dirty="0"/>
              <a:t>Did you know?</a:t>
            </a:r>
          </a:p>
        </p:txBody>
      </p:sp>
    </p:spTree>
    <p:extLst>
      <p:ext uri="{BB962C8B-B14F-4D97-AF65-F5344CB8AC3E}">
        <p14:creationId xmlns:p14="http://schemas.microsoft.com/office/powerpoint/2010/main" val="10117875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33905"/>
            <a:ext cx="10390094" cy="4643058"/>
          </a:xfrm>
        </p:spPr>
        <p:txBody>
          <a:bodyPr>
            <a:normAutofit/>
          </a:bodyPr>
          <a:lstStyle/>
          <a:p>
            <a:r>
              <a:rPr lang="en-US" dirty="0"/>
              <a:t>There is no one right answer to this question, but there are some general rules of guidance you can follow:</a:t>
            </a:r>
          </a:p>
          <a:p>
            <a:pPr lvl="1">
              <a:spcBef>
                <a:spcPts val="2400"/>
              </a:spcBef>
            </a:pPr>
            <a:r>
              <a:rPr lang="en-US" dirty="0"/>
              <a:t>Always cite a source the first time you refer to it (or return to it).</a:t>
            </a:r>
          </a:p>
          <a:p>
            <a:pPr lvl="1">
              <a:spcBef>
                <a:spcPts val="2400"/>
              </a:spcBef>
            </a:pPr>
            <a:r>
              <a:rPr lang="en-US" dirty="0"/>
              <a:t>Always cite the source any time there may be confusion as to which source of information is being presented (i.e., Source A, Source B, your own idea, etc.).</a:t>
            </a:r>
          </a:p>
          <a:p>
            <a:pPr lvl="1">
              <a:spcBef>
                <a:spcPts val="2400"/>
              </a:spcBef>
            </a:pPr>
            <a:r>
              <a:rPr lang="en-US" dirty="0"/>
              <a:t>When in doubt, it is always better to cite rather than to not cite. </a:t>
            </a:r>
          </a:p>
        </p:txBody>
      </p:sp>
      <p:sp>
        <p:nvSpPr>
          <p:cNvPr id="2" name="Title 1"/>
          <p:cNvSpPr>
            <a:spLocks noGrp="1"/>
          </p:cNvSpPr>
          <p:nvPr>
            <p:ph type="title"/>
          </p:nvPr>
        </p:nvSpPr>
        <p:spPr/>
        <p:txBody>
          <a:bodyPr/>
          <a:lstStyle/>
          <a:p>
            <a:r>
              <a:rPr lang="en-US" dirty="0"/>
              <a:t>Cite whenever it is needed</a:t>
            </a:r>
          </a:p>
        </p:txBody>
      </p:sp>
    </p:spTree>
    <p:extLst>
      <p:ext uri="{BB962C8B-B14F-4D97-AF65-F5344CB8AC3E}">
        <p14:creationId xmlns:p14="http://schemas.microsoft.com/office/powerpoint/2010/main" val="37321969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b="1" dirty="0"/>
              <a:t>Overview</a:t>
            </a:r>
            <a:r>
              <a:rPr lang="en-US" dirty="0"/>
              <a:t>: This section of the tutorial provides information on how to integrate your own ideas with the cited ideas of others. </a:t>
            </a:r>
          </a:p>
        </p:txBody>
      </p:sp>
      <p:sp>
        <p:nvSpPr>
          <p:cNvPr id="4" name="Title 3"/>
          <p:cNvSpPr>
            <a:spLocks noGrp="1"/>
          </p:cNvSpPr>
          <p:nvPr>
            <p:ph type="ctrTitle"/>
          </p:nvPr>
        </p:nvSpPr>
        <p:spPr>
          <a:xfrm>
            <a:off x="1404730" y="1358153"/>
            <a:ext cx="9144000" cy="1688570"/>
          </a:xfrm>
        </p:spPr>
        <p:txBody>
          <a:bodyPr/>
          <a:lstStyle/>
          <a:p>
            <a:r>
              <a:rPr lang="en-US" dirty="0"/>
              <a:t>Section 4:</a:t>
            </a:r>
            <a:br>
              <a:rPr lang="en-US" dirty="0"/>
            </a:br>
            <a:r>
              <a:rPr lang="en-US" sz="4800" dirty="0"/>
              <a:t>Making it Your Own</a:t>
            </a:r>
            <a:endParaRPr lang="en-US" dirty="0"/>
          </a:p>
        </p:txBody>
      </p:sp>
    </p:spTree>
    <p:extLst>
      <p:ext uri="{BB962C8B-B14F-4D97-AF65-F5344CB8AC3E}">
        <p14:creationId xmlns:p14="http://schemas.microsoft.com/office/powerpoint/2010/main" val="41315945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p:txBody>
          <a:bodyPr>
            <a:normAutofit/>
          </a:bodyPr>
          <a:lstStyle/>
          <a:p>
            <a:pPr>
              <a:spcBef>
                <a:spcPts val="2400"/>
              </a:spcBef>
            </a:pPr>
            <a:r>
              <a:rPr lang="en-US" sz="2000" dirty="0"/>
              <a:t>When you turn in written work, you have a responsibility to ensure that the work you are turning in is your own. </a:t>
            </a:r>
          </a:p>
          <a:p>
            <a:pPr>
              <a:spcBef>
                <a:spcPts val="2400"/>
              </a:spcBef>
            </a:pPr>
            <a:r>
              <a:rPr lang="en-US" sz="2000" dirty="0"/>
              <a:t>After all, </a:t>
            </a:r>
            <a:r>
              <a:rPr lang="en-US" sz="2000" b="1" dirty="0"/>
              <a:t>if you are relying almost entirely on the ideas of others, you may be plagiarizing as you cannot really call the paper a reflection of your own work</a:t>
            </a:r>
            <a:r>
              <a:rPr lang="en-US" sz="2000" dirty="0"/>
              <a:t>. </a:t>
            </a:r>
          </a:p>
          <a:p>
            <a:pPr>
              <a:spcBef>
                <a:spcPts val="2400"/>
              </a:spcBef>
            </a:pPr>
            <a:r>
              <a:rPr lang="en-US" sz="2000" dirty="0"/>
              <a:t>The next few slides provide five tips on how to contribute your own thoughts, ideas, and reflections in a paper.</a:t>
            </a:r>
          </a:p>
          <a:p>
            <a:pPr>
              <a:spcBef>
                <a:spcPts val="2400"/>
              </a:spcBef>
            </a:pPr>
            <a:r>
              <a:rPr lang="en-US" sz="2000" dirty="0"/>
              <a:t> Please note that these tips may not apply to all assignments. </a:t>
            </a:r>
            <a:r>
              <a:rPr lang="en-US" sz="2000" b="1" u="sng" dirty="0"/>
              <a:t>Always</a:t>
            </a:r>
            <a:r>
              <a:rPr lang="en-US" sz="2000" b="1" dirty="0"/>
              <a:t> consult the specific guidelines of an assignment prior to beginning the writing process.</a:t>
            </a:r>
            <a:endParaRPr lang="en-US" sz="2000" dirty="0"/>
          </a:p>
        </p:txBody>
      </p:sp>
      <p:sp>
        <p:nvSpPr>
          <p:cNvPr id="45058" name="Title 1"/>
          <p:cNvSpPr>
            <a:spLocks noGrp="1"/>
          </p:cNvSpPr>
          <p:nvPr>
            <p:ph type="title"/>
          </p:nvPr>
        </p:nvSpPr>
        <p:spPr/>
        <p:txBody>
          <a:bodyPr/>
          <a:lstStyle/>
          <a:p>
            <a:r>
              <a:rPr lang="en-US" dirty="0"/>
              <a:t>Is it your own?</a:t>
            </a:r>
          </a:p>
        </p:txBody>
      </p:sp>
    </p:spTree>
    <p:extLst>
      <p:ext uri="{BB962C8B-B14F-4D97-AF65-F5344CB8AC3E}">
        <p14:creationId xmlns:p14="http://schemas.microsoft.com/office/powerpoint/2010/main" val="27718127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Bef>
                <a:spcPts val="1800"/>
              </a:spcBef>
            </a:pPr>
            <a:r>
              <a:rPr lang="en-US" sz="2000" b="1" dirty="0"/>
              <a:t>Tip 1</a:t>
            </a:r>
            <a:r>
              <a:rPr lang="en-US" sz="2000" dirty="0"/>
              <a:t>: </a:t>
            </a:r>
            <a:r>
              <a:rPr lang="en-US" sz="2000" b="1" dirty="0"/>
              <a:t>If it’s an individual assignment, do the work on your own.</a:t>
            </a:r>
            <a:r>
              <a:rPr lang="en-US" sz="2000" dirty="0">
                <a:sym typeface="Wingdings" panose="05000000000000000000" pitchFamily="2" charset="2"/>
              </a:rPr>
              <a:t> Peer support and cooperative learning are wonderful tools that enhance the learning environment. But, it could be plagiarism if you rely too much on others to formulate </a:t>
            </a:r>
            <a:r>
              <a:rPr lang="en-US" sz="2000" i="1" dirty="0">
                <a:sym typeface="Wingdings" panose="05000000000000000000" pitchFamily="2" charset="2"/>
              </a:rPr>
              <a:t>your</a:t>
            </a:r>
            <a:r>
              <a:rPr lang="en-US" sz="2000" dirty="0">
                <a:sym typeface="Wingdings" panose="05000000000000000000" pitchFamily="2" charset="2"/>
              </a:rPr>
              <a:t> paper. </a:t>
            </a:r>
          </a:p>
          <a:p>
            <a:pPr>
              <a:spcBef>
                <a:spcPts val="1800"/>
              </a:spcBef>
            </a:pPr>
            <a:r>
              <a:rPr lang="en-US" sz="2000" b="1" dirty="0"/>
              <a:t>Tip 2</a:t>
            </a:r>
            <a:r>
              <a:rPr lang="en-US" sz="2000" dirty="0"/>
              <a:t>: </a:t>
            </a:r>
            <a:r>
              <a:rPr lang="en-US" sz="2000" b="1" dirty="0"/>
              <a:t>Choose your information sources wisely</a:t>
            </a:r>
            <a:r>
              <a:rPr lang="en-US" sz="2000" dirty="0"/>
              <a:t>. Do not select the first articles that you find that meet the minimum requirements of an assignment. Engage in a thorough search of the literature and draw on quality information sources that are the most relevant and current to your topic.</a:t>
            </a:r>
          </a:p>
          <a:p>
            <a:pPr>
              <a:spcBef>
                <a:spcPts val="1800"/>
              </a:spcBef>
            </a:pPr>
            <a:r>
              <a:rPr lang="en-US" sz="2000" b="1" dirty="0"/>
              <a:t>Tip 3: Put thought into the organization of your paper</a:t>
            </a:r>
            <a:r>
              <a:rPr lang="en-US" sz="2000" dirty="0"/>
              <a:t>. One of the best ways to make a paper your own is for you to identify the major “take away messages” that you wish to portray within your paper and then organize your paper in a way that makes these messages very clear. </a:t>
            </a:r>
          </a:p>
          <a:p>
            <a:endParaRPr lang="en-US" b="1" dirty="0"/>
          </a:p>
          <a:p>
            <a:endParaRPr lang="en-US" dirty="0"/>
          </a:p>
        </p:txBody>
      </p:sp>
      <p:sp>
        <p:nvSpPr>
          <p:cNvPr id="3" name="Title 2"/>
          <p:cNvSpPr>
            <a:spLocks noGrp="1"/>
          </p:cNvSpPr>
          <p:nvPr>
            <p:ph type="title"/>
          </p:nvPr>
        </p:nvSpPr>
        <p:spPr/>
        <p:txBody>
          <a:bodyPr/>
          <a:lstStyle/>
          <a:p>
            <a:r>
              <a:rPr lang="en-US" dirty="0"/>
              <a:t>5 tips for making it your own </a:t>
            </a:r>
            <a:r>
              <a:rPr lang="en-US" sz="2800" dirty="0"/>
              <a:t>(Tips 1-3)</a:t>
            </a:r>
          </a:p>
        </p:txBody>
      </p:sp>
    </p:spTree>
    <p:extLst>
      <p:ext uri="{BB962C8B-B14F-4D97-AF65-F5344CB8AC3E}">
        <p14:creationId xmlns:p14="http://schemas.microsoft.com/office/powerpoint/2010/main" val="40666377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533905"/>
            <a:ext cx="10515600" cy="3871813"/>
          </a:xfrm>
        </p:spPr>
        <p:txBody>
          <a:bodyPr>
            <a:normAutofit/>
          </a:bodyPr>
          <a:lstStyle/>
          <a:p>
            <a:r>
              <a:rPr lang="en-US" sz="2000" b="1" dirty="0"/>
              <a:t>Tip 4: Connect, critically evaluate, and discuss. </a:t>
            </a:r>
            <a:r>
              <a:rPr lang="en-US" sz="2000" dirty="0"/>
              <a:t>Your paper should not be just a summary of different sources of information. Make a contribution by helping your reader understand how those sources of information are connected, by critically evaluating the information, and by discussing the implications and applications of that information.</a:t>
            </a:r>
          </a:p>
          <a:p>
            <a:pPr>
              <a:spcBef>
                <a:spcPts val="2400"/>
              </a:spcBef>
            </a:pPr>
            <a:r>
              <a:rPr lang="en-US" sz="2000" b="1" dirty="0"/>
              <a:t>Tip 5: Make the origin of every idea very, very clear. </a:t>
            </a:r>
            <a:r>
              <a:rPr lang="en-US" sz="2000" dirty="0"/>
              <a:t>When integrating your ideas with the ideas of others, make sure that you are clearly identifying the origin of every idea, so that there can be no confusion as to when an idea is yours versus someone else’s. </a:t>
            </a:r>
          </a:p>
          <a:p>
            <a:pPr marL="0" indent="0">
              <a:spcBef>
                <a:spcPts val="3000"/>
              </a:spcBef>
              <a:buNone/>
            </a:pPr>
            <a:r>
              <a:rPr lang="en-US" dirty="0"/>
              <a:t>The next few slides discuss how to make the sources of information very clear when you are writing your paper. </a:t>
            </a:r>
            <a:endParaRPr lang="en-US" b="1" dirty="0"/>
          </a:p>
          <a:p>
            <a:endParaRPr lang="en-US" dirty="0"/>
          </a:p>
        </p:txBody>
      </p:sp>
      <p:sp>
        <p:nvSpPr>
          <p:cNvPr id="3" name="Title 2"/>
          <p:cNvSpPr>
            <a:spLocks noGrp="1"/>
          </p:cNvSpPr>
          <p:nvPr>
            <p:ph type="title"/>
          </p:nvPr>
        </p:nvSpPr>
        <p:spPr/>
        <p:txBody>
          <a:bodyPr/>
          <a:lstStyle/>
          <a:p>
            <a:r>
              <a:rPr lang="en-US" dirty="0"/>
              <a:t>5 tips for making it your own </a:t>
            </a:r>
            <a:r>
              <a:rPr lang="en-US" sz="2800" dirty="0"/>
              <a:t>(Tips 4-5)</a:t>
            </a:r>
          </a:p>
        </p:txBody>
      </p:sp>
    </p:spTree>
    <p:extLst>
      <p:ext uri="{BB962C8B-B14F-4D97-AF65-F5344CB8AC3E}">
        <p14:creationId xmlns:p14="http://schemas.microsoft.com/office/powerpoint/2010/main" val="20375136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3900225"/>
            <a:ext cx="7772400" cy="1477328"/>
          </a:xfrm>
          <a:prstGeom prst="rect">
            <a:avLst/>
          </a:prstGeom>
          <a:solidFill>
            <a:srgbClr val="FFFF99"/>
          </a:solidFill>
          <a:ln>
            <a:solidFill>
              <a:schemeClr val="tx1"/>
            </a:solidFill>
          </a:ln>
        </p:spPr>
        <p:txBody>
          <a:bodyPr wrap="square">
            <a:spAutoFit/>
          </a:bodyPr>
          <a:lstStyle/>
          <a:p>
            <a:r>
              <a:rPr lang="en-US" b="1" i="1" dirty="0">
                <a:latin typeface="Arial" panose="020B0604020202020204" pitchFamily="34" charset="0"/>
                <a:cs typeface="Arial" panose="020B0604020202020204" pitchFamily="34" charset="0"/>
              </a:rPr>
              <a:t>Original</a:t>
            </a:r>
            <a:r>
              <a:rPr lang="en-US" dirty="0">
                <a:latin typeface="Arial" panose="020B0604020202020204" pitchFamily="34" charset="0"/>
                <a:cs typeface="Arial" panose="020B0604020202020204" pitchFamily="34" charset="0"/>
              </a:rPr>
              <a:t>: “‘Nutrition Assessment’ is the first step of the Nutrition Care Process. Its purpose is to obtain adequate information in order to identify nutrition-related problems. It is initiated by referral and/or screening of individuals or groups for nutritional risk factors” </a:t>
            </a:r>
          </a:p>
          <a:p>
            <a:r>
              <a:rPr lang="en-US" dirty="0">
                <a:latin typeface="Arial" panose="020B0604020202020204" pitchFamily="34" charset="0"/>
                <a:cs typeface="Arial" panose="020B0604020202020204" pitchFamily="34" charset="0"/>
              </a:rPr>
              <a:t>(Lacey &amp; Pritchett, 2003, p. 1064).</a:t>
            </a:r>
          </a:p>
        </p:txBody>
      </p:sp>
      <p:sp>
        <p:nvSpPr>
          <p:cNvPr id="5" name="Rectangle 4"/>
          <p:cNvSpPr/>
          <p:nvPr/>
        </p:nvSpPr>
        <p:spPr bwMode="auto">
          <a:xfrm>
            <a:off x="2209800" y="2781300"/>
            <a:ext cx="7772400" cy="857678"/>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nchor="ctr"/>
          <a:lstStyle/>
          <a:p>
            <a:pPr>
              <a:spcBef>
                <a:spcPct val="50000"/>
              </a:spcBef>
              <a:defRPr/>
            </a:pPr>
            <a:r>
              <a:rPr lang="en-US" b="1" i="1" dirty="0">
                <a:latin typeface="Arial" panose="020B0604020202020204" pitchFamily="34" charset="0"/>
                <a:cs typeface="Arial" panose="020B0604020202020204" pitchFamily="34" charset="0"/>
              </a:rPr>
              <a:t>Original</a:t>
            </a:r>
            <a:r>
              <a:rPr lang="en-US" dirty="0">
                <a:latin typeface="Arial" panose="020B0604020202020204" pitchFamily="34" charset="0"/>
                <a:cs typeface="Arial" panose="020B0604020202020204" pitchFamily="34" charset="0"/>
              </a:rPr>
              <a:t>: ... “Health care providers working with children living with HIV infection need continuing education and training to keep abreast of emerging nutrition issues in HIV” (</a:t>
            </a:r>
            <a:r>
              <a:rPr lang="en-US" dirty="0" err="1">
                <a:latin typeface="Arial" panose="020B0604020202020204" pitchFamily="34" charset="0"/>
                <a:cs typeface="Arial" panose="020B0604020202020204" pitchFamily="34" charset="0"/>
              </a:rPr>
              <a:t>Rothpletz</a:t>
            </a:r>
            <a:r>
              <a:rPr lang="en-US" dirty="0">
                <a:latin typeface="Arial" panose="020B0604020202020204" pitchFamily="34" charset="0"/>
                <a:cs typeface="Arial" panose="020B0604020202020204" pitchFamily="34" charset="0"/>
              </a:rPr>
              <a:t>-Puglia, 2007, p. 289).</a:t>
            </a:r>
          </a:p>
        </p:txBody>
      </p:sp>
      <p:sp>
        <p:nvSpPr>
          <p:cNvPr id="4" name="Content Placeholder 2"/>
          <p:cNvSpPr txBox="1">
            <a:spLocks/>
          </p:cNvSpPr>
          <p:nvPr/>
        </p:nvSpPr>
        <p:spPr bwMode="auto">
          <a:xfrm>
            <a:off x="838200" y="1483415"/>
            <a:ext cx="10228729" cy="1447800"/>
          </a:xfrm>
          <a:prstGeom prst="rect">
            <a:avLst/>
          </a:prstGeom>
          <a:noFill/>
          <a:ln w="9525">
            <a:noFill/>
            <a:miter lim="800000"/>
            <a:headEnd/>
            <a:tailEnd/>
          </a:ln>
        </p:spPr>
        <p:txBody>
          <a:bodyPr/>
          <a:lstStyle/>
          <a:p>
            <a:pPr>
              <a:spcBef>
                <a:spcPct val="50000"/>
              </a:spcBef>
              <a:buClr>
                <a:schemeClr val="hlink"/>
              </a:buClr>
              <a:buSzPct val="80000"/>
              <a:defRPr/>
            </a:pPr>
            <a:r>
              <a:rPr lang="en-US" sz="2000" kern="0" dirty="0">
                <a:latin typeface="Arial" panose="020B0604020202020204" pitchFamily="34" charset="0"/>
                <a:cs typeface="Arial" panose="020B0604020202020204" pitchFamily="34" charset="0"/>
              </a:rPr>
              <a:t>Imagine a student is writing a paper on the role that nutrition might play in helping children living with HIV stay physically and psychologically healthy. In the process, the student finds articles containing the following information:</a:t>
            </a:r>
          </a:p>
        </p:txBody>
      </p:sp>
      <p:sp>
        <p:nvSpPr>
          <p:cNvPr id="6146" name="Title 1"/>
          <p:cNvSpPr>
            <a:spLocks noGrp="1"/>
          </p:cNvSpPr>
          <p:nvPr>
            <p:ph type="title"/>
          </p:nvPr>
        </p:nvSpPr>
        <p:spPr/>
        <p:txBody>
          <a:bodyPr/>
          <a:lstStyle/>
          <a:p>
            <a:r>
              <a:rPr lang="en-US" dirty="0"/>
              <a:t>An example</a:t>
            </a:r>
          </a:p>
        </p:txBody>
      </p:sp>
    </p:spTree>
    <p:extLst>
      <p:ext uri="{BB962C8B-B14F-4D97-AF65-F5344CB8AC3E}">
        <p14:creationId xmlns:p14="http://schemas.microsoft.com/office/powerpoint/2010/main" val="3156702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ChangeArrowheads="1"/>
          </p:cNvSpPr>
          <p:nvPr/>
        </p:nvSpPr>
        <p:spPr bwMode="auto">
          <a:xfrm>
            <a:off x="3639670" y="2804619"/>
            <a:ext cx="7293905"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lr>
                <a:schemeClr val="hlink"/>
              </a:buClr>
              <a:buSzPct val="80000"/>
              <a:buFont typeface="Wingdings" pitchFamily="2" charset="2"/>
              <a:buChar char="l"/>
              <a:defRPr sz="20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0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0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a:lstStyle>
          <a:p>
            <a:pPr marL="0" indent="0">
              <a:buNone/>
            </a:pPr>
            <a:r>
              <a:rPr lang="en-US" dirty="0">
                <a:latin typeface="Calibri" panose="020F0502020204030204" pitchFamily="34" charset="0"/>
                <a:cs typeface="Calibri" panose="020F0502020204030204" pitchFamily="34" charset="0"/>
              </a:rPr>
              <a:t>In this paper, I will investigate the utility of nutrition training programs for psychologists who work with children infected with HIV. These types of training programs may be needed to help health care providers stay aware of the many nutritional concerns associated with HIV. In particular, I am interested in the extent to which psychologists engage in nutrition assessments. Nutrition assessments may be particularly useful for identifying individuals who are at risk of experiencing nutrition related deficits. </a:t>
            </a:r>
          </a:p>
        </p:txBody>
      </p:sp>
      <p:sp>
        <p:nvSpPr>
          <p:cNvPr id="2" name="Content Placeholder 1"/>
          <p:cNvSpPr>
            <a:spLocks noGrp="1"/>
          </p:cNvSpPr>
          <p:nvPr>
            <p:ph idx="1"/>
          </p:nvPr>
        </p:nvSpPr>
        <p:spPr>
          <a:xfrm>
            <a:off x="838200" y="1533905"/>
            <a:ext cx="10515600" cy="980695"/>
          </a:xfrm>
        </p:spPr>
        <p:txBody>
          <a:bodyPr/>
          <a:lstStyle/>
          <a:p>
            <a:pPr marL="0" indent="0">
              <a:buNone/>
            </a:pPr>
            <a:r>
              <a:rPr lang="en-US" kern="0" dirty="0"/>
              <a:t>Based on her search of the literature, a student writes the following proposal for their paper. Is this student’s proposal plagiarized?</a:t>
            </a:r>
          </a:p>
        </p:txBody>
      </p:sp>
      <p:sp>
        <p:nvSpPr>
          <p:cNvPr id="3" name="Title 2"/>
          <p:cNvSpPr>
            <a:spLocks noGrp="1"/>
          </p:cNvSpPr>
          <p:nvPr>
            <p:ph type="title"/>
          </p:nvPr>
        </p:nvSpPr>
        <p:spPr/>
        <p:txBody>
          <a:bodyPr/>
          <a:lstStyle/>
          <a:p>
            <a:r>
              <a:rPr lang="en-US" dirty="0"/>
              <a:t>Consider this student’s writing</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8903" r="28937"/>
          <a:stretch/>
        </p:blipFill>
        <p:spPr>
          <a:xfrm>
            <a:off x="1582270" y="2923891"/>
            <a:ext cx="1779495" cy="2276186"/>
          </a:xfrm>
          <a:prstGeom prst="rect">
            <a:avLst/>
          </a:prstGeom>
        </p:spPr>
      </p:pic>
    </p:spTree>
    <p:extLst>
      <p:ext uri="{BB962C8B-B14F-4D97-AF65-F5344CB8AC3E}">
        <p14:creationId xmlns:p14="http://schemas.microsoft.com/office/powerpoint/2010/main" val="14893703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txBox="1">
            <a:spLocks noChangeArrowheads="1"/>
          </p:cNvSpPr>
          <p:nvPr/>
        </p:nvSpPr>
        <p:spPr bwMode="auto">
          <a:xfrm>
            <a:off x="3616094" y="2978385"/>
            <a:ext cx="7293905"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lr>
                <a:schemeClr val="hlink"/>
              </a:buClr>
              <a:buSzPct val="80000"/>
              <a:buFont typeface="Wingdings" pitchFamily="2" charset="2"/>
              <a:buChar char="l"/>
              <a:defRPr sz="20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0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0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a:lstStyle>
          <a:p>
            <a:pPr marL="0" indent="0">
              <a:buNone/>
            </a:pPr>
            <a:r>
              <a:rPr lang="en-US" dirty="0">
                <a:latin typeface="Calibri" panose="020F0502020204030204" pitchFamily="34" charset="0"/>
                <a:cs typeface="Calibri" panose="020F0502020204030204" pitchFamily="34" charset="0"/>
              </a:rPr>
              <a:t>In this paper, I will investigate the utility of nutrition training programs for psychologists who work with children infected with HIV. These types of training programs may be needed to help health care providers stay aware of the many nutritional concerns associated with HIV. In particular, I am interested in the extent to which psychologists engage in nutrition assessments. </a:t>
            </a:r>
            <a:r>
              <a:rPr lang="en-US" dirty="0">
                <a:solidFill>
                  <a:schemeClr val="accent6">
                    <a:lumMod val="50000"/>
                  </a:schemeClr>
                </a:solidFill>
                <a:latin typeface="Calibri" panose="020F0502020204030204" pitchFamily="34" charset="0"/>
                <a:cs typeface="Calibri" panose="020F0502020204030204" pitchFamily="34" charset="0"/>
              </a:rPr>
              <a:t>Nutrition assessments may be particularly useful for identifying individuals who are at risk of experiencing nutrition related deficits. </a:t>
            </a:r>
          </a:p>
        </p:txBody>
      </p:sp>
      <p:sp>
        <p:nvSpPr>
          <p:cNvPr id="7" name="TextBox 8"/>
          <p:cNvSpPr txBox="1">
            <a:spLocks noChangeArrowheads="1"/>
          </p:cNvSpPr>
          <p:nvPr/>
        </p:nvSpPr>
        <p:spPr bwMode="auto">
          <a:xfrm>
            <a:off x="860612" y="1591762"/>
            <a:ext cx="10354235" cy="1015663"/>
          </a:xfrm>
          <a:prstGeom prst="rect">
            <a:avLst/>
          </a:prstGeom>
          <a:noFill/>
          <a:ln w="9525">
            <a:solidFill>
              <a:schemeClr val="tx1"/>
            </a:solidFill>
            <a:miter lim="800000"/>
            <a:headEnd/>
            <a:tailEnd/>
          </a:ln>
        </p:spPr>
        <p:txBody>
          <a:bodyPr wrap="square">
            <a:spAutoFit/>
          </a:bodyPr>
          <a:lstStyle/>
          <a:p>
            <a:r>
              <a:rPr lang="en-US" sz="2000" dirty="0">
                <a:latin typeface="Arial" panose="020B0604020202020204" pitchFamily="34" charset="0"/>
                <a:cs typeface="Arial" panose="020B0604020202020204" pitchFamily="34" charset="0"/>
              </a:rPr>
              <a:t>The student’s response is a typical example of unintentional plagiarism. The student has formulated her own ideas, but also uses ideas and terms originated by others. Because she does not give credit to the original source of those ideas, this is plagiarism.</a:t>
            </a:r>
          </a:p>
        </p:txBody>
      </p:sp>
      <p:sp>
        <p:nvSpPr>
          <p:cNvPr id="3" name="Title 2"/>
          <p:cNvSpPr>
            <a:spLocks noGrp="1"/>
          </p:cNvSpPr>
          <p:nvPr>
            <p:ph type="title"/>
          </p:nvPr>
        </p:nvSpPr>
        <p:spPr/>
        <p:txBody>
          <a:bodyPr/>
          <a:lstStyle/>
          <a:p>
            <a:r>
              <a:rPr lang="en-US" dirty="0">
                <a:solidFill>
                  <a:srgbClr val="C00000"/>
                </a:solidFill>
                <a:sym typeface="Wingdings" panose="05000000000000000000" pitchFamily="2" charset="2"/>
              </a:rPr>
              <a:t> </a:t>
            </a:r>
            <a:r>
              <a:rPr lang="en-US" dirty="0"/>
              <a:t>This is plagiarism!</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3040" r="22043"/>
          <a:stretch/>
        </p:blipFill>
        <p:spPr>
          <a:xfrm>
            <a:off x="1600200" y="3082652"/>
            <a:ext cx="1896035" cy="2303484"/>
          </a:xfrm>
          <a:prstGeom prst="rect">
            <a:avLst/>
          </a:prstGeom>
        </p:spPr>
      </p:pic>
    </p:spTree>
    <p:extLst>
      <p:ext uri="{BB962C8B-B14F-4D97-AF65-F5344CB8AC3E}">
        <p14:creationId xmlns:p14="http://schemas.microsoft.com/office/powerpoint/2010/main" val="30789558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p:txBody>
          <a:bodyPr>
            <a:normAutofit/>
          </a:bodyPr>
          <a:lstStyle/>
          <a:p>
            <a:pPr eaLnBrk="1" hangingPunct="1">
              <a:spcBef>
                <a:spcPts val="1800"/>
              </a:spcBef>
            </a:pPr>
            <a:r>
              <a:rPr lang="en-US" sz="2000" dirty="0"/>
              <a:t>Students sometimes unintentionally plagiarize when they use information from multiple sources to develop their own ideas, but then forget to cite the original sources of that information. </a:t>
            </a:r>
          </a:p>
          <a:p>
            <a:pPr eaLnBrk="1" hangingPunct="1">
              <a:spcBef>
                <a:spcPts val="1800"/>
              </a:spcBef>
            </a:pPr>
            <a:r>
              <a:rPr lang="en-US" sz="2000" dirty="0"/>
              <a:t>This type of plagiarism can be particularly tricky: You remember a piece of information, but you cannot remember the source, so you assume the term or information is common knowledge or you mistakenly assume it was your own term or idea to begin with.</a:t>
            </a:r>
          </a:p>
          <a:p>
            <a:pPr eaLnBrk="1" hangingPunct="1">
              <a:spcBef>
                <a:spcPts val="1800"/>
              </a:spcBef>
            </a:pPr>
            <a:r>
              <a:rPr lang="en-US" sz="2000" dirty="0"/>
              <a:t>To avoid confusion, and to safeguard yourself against plagiarism, </a:t>
            </a:r>
            <a:r>
              <a:rPr lang="en-US" sz="2000" b="1" dirty="0"/>
              <a:t>always take careful notes with citation information</a:t>
            </a:r>
            <a:r>
              <a:rPr lang="en-US" sz="2000" dirty="0"/>
              <a:t> and always cite whenever you use the ideas or information from others. </a:t>
            </a:r>
            <a:r>
              <a:rPr lang="en-US" sz="2000" b="1" dirty="0"/>
              <a:t>When it doubt, double check and cite!</a:t>
            </a:r>
          </a:p>
        </p:txBody>
      </p:sp>
      <p:sp>
        <p:nvSpPr>
          <p:cNvPr id="48130" name="Rectangle 2"/>
          <p:cNvSpPr>
            <a:spLocks noGrp="1" noChangeArrowheads="1"/>
          </p:cNvSpPr>
          <p:nvPr>
            <p:ph type="title"/>
          </p:nvPr>
        </p:nvSpPr>
        <p:spPr/>
        <p:txBody>
          <a:bodyPr/>
          <a:lstStyle/>
          <a:p>
            <a:pPr eaLnBrk="1" hangingPunct="1"/>
            <a:r>
              <a:rPr lang="en-US" dirty="0"/>
              <a:t>Integrating multiple sources</a:t>
            </a:r>
          </a:p>
        </p:txBody>
      </p:sp>
    </p:spTree>
    <p:extLst>
      <p:ext uri="{BB962C8B-B14F-4D97-AF65-F5344CB8AC3E}">
        <p14:creationId xmlns:p14="http://schemas.microsoft.com/office/powerpoint/2010/main" val="29595047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7"/>
          <p:cNvSpPr>
            <a:spLocks noGrp="1" noChangeArrowheads="1"/>
          </p:cNvSpPr>
          <p:nvPr>
            <p:ph idx="1"/>
          </p:nvPr>
        </p:nvSpPr>
        <p:spPr>
          <a:xfrm>
            <a:off x="3657600" y="1533905"/>
            <a:ext cx="7696199" cy="2661577"/>
          </a:xfrm>
          <a:noFill/>
        </p:spPr>
        <p:txBody>
          <a:bodyPr>
            <a:normAutofit/>
          </a:bodyPr>
          <a:lstStyle/>
          <a:p>
            <a:pPr marL="0" indent="0">
              <a:buNone/>
            </a:pPr>
            <a:r>
              <a:rPr lang="en-US" sz="2000" dirty="0">
                <a:latin typeface="Calibri" panose="020F0502020204030204" pitchFamily="34" charset="0"/>
                <a:cs typeface="Calibri" panose="020F0502020204030204" pitchFamily="34" charset="0"/>
              </a:rPr>
              <a:t>In this paper, I will investigate the utility of nutrition training programs for psychologists who work with children infected with HIV. These types of training programs may be needed to help health care providers stay aware of the many nutritional concerns associated with HIV. In particular, I am interested in the extent to which psychologists engage in nutrition assessments. Nutrition assessments may be particularly useful for identifying individuals who are at risk of experiencing nutrition related deficits (Lacey &amp; Pritchett, 2003; </a:t>
            </a:r>
            <a:r>
              <a:rPr lang="en-US" sz="2000" dirty="0" err="1">
                <a:latin typeface="Calibri" panose="020F0502020204030204" pitchFamily="34" charset="0"/>
                <a:cs typeface="Calibri" panose="020F0502020204030204" pitchFamily="34" charset="0"/>
              </a:rPr>
              <a:t>Rothpletz</a:t>
            </a:r>
            <a:r>
              <a:rPr lang="en-US" sz="2000" dirty="0">
                <a:latin typeface="Calibri" panose="020F0502020204030204" pitchFamily="34" charset="0"/>
                <a:cs typeface="Calibri" panose="020F0502020204030204" pitchFamily="34" charset="0"/>
              </a:rPr>
              <a:t>-Puglia, 2007). </a:t>
            </a:r>
          </a:p>
        </p:txBody>
      </p:sp>
      <p:sp>
        <p:nvSpPr>
          <p:cNvPr id="49154" name="Rectangle 2"/>
          <p:cNvSpPr>
            <a:spLocks noGrp="1" noChangeArrowheads="1"/>
          </p:cNvSpPr>
          <p:nvPr>
            <p:ph type="title"/>
          </p:nvPr>
        </p:nvSpPr>
        <p:spPr/>
        <p:txBody>
          <a:bodyPr/>
          <a:lstStyle/>
          <a:p>
            <a:pPr eaLnBrk="1" hangingPunct="1"/>
            <a:r>
              <a:rPr lang="en-US" dirty="0"/>
              <a:t>How about this? Is this cited well?</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7511"/>
          <a:stretch/>
        </p:blipFill>
        <p:spPr>
          <a:xfrm>
            <a:off x="838200" y="1883529"/>
            <a:ext cx="2528047" cy="1823649"/>
          </a:xfrm>
          <a:prstGeom prst="rect">
            <a:avLst/>
          </a:prstGeom>
        </p:spPr>
      </p:pic>
    </p:spTree>
    <p:extLst>
      <p:ext uri="{BB962C8B-B14F-4D97-AF65-F5344CB8AC3E}">
        <p14:creationId xmlns:p14="http://schemas.microsoft.com/office/powerpoint/2010/main" val="3849326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533905"/>
            <a:ext cx="10515600" cy="2285060"/>
          </a:xfrm>
        </p:spPr>
        <p:txBody>
          <a:bodyPr/>
          <a:lstStyle/>
          <a:p>
            <a:pPr>
              <a:spcBef>
                <a:spcPts val="2400"/>
              </a:spcBef>
            </a:pPr>
            <a:r>
              <a:rPr lang="en-US" dirty="0"/>
              <a:t>Whether you intend to plagiarize, or you plagiarize as a consequence of carelessness, </a:t>
            </a:r>
            <a:r>
              <a:rPr lang="en-US" b="1" dirty="0">
                <a:cs typeface="Times New Roman" panose="02020603050405020304" pitchFamily="18" charset="0"/>
              </a:rPr>
              <a:t>plagiarism is unethical, against academic policy, and very serious</a:t>
            </a:r>
            <a:r>
              <a:rPr lang="en-US" dirty="0">
                <a:cs typeface="Times New Roman" panose="02020603050405020304" pitchFamily="18" charset="0"/>
              </a:rPr>
              <a:t>. </a:t>
            </a:r>
          </a:p>
          <a:p>
            <a:pPr>
              <a:spcBef>
                <a:spcPts val="2400"/>
              </a:spcBef>
            </a:pPr>
            <a:r>
              <a:rPr lang="en-US" dirty="0">
                <a:cs typeface="Times New Roman" panose="02020603050405020304" pitchFamily="18" charset="0"/>
              </a:rPr>
              <a:t>If plagiarism is found in your work you can fail an assignment, a course, or even be dismissed from your program! </a:t>
            </a:r>
          </a:p>
        </p:txBody>
      </p:sp>
      <p:sp>
        <p:nvSpPr>
          <p:cNvPr id="3" name="Title 2"/>
          <p:cNvSpPr>
            <a:spLocks noGrp="1"/>
          </p:cNvSpPr>
          <p:nvPr>
            <p:ph type="title"/>
          </p:nvPr>
        </p:nvSpPr>
        <p:spPr/>
        <p:txBody>
          <a:bodyPr/>
          <a:lstStyle/>
          <a:p>
            <a:r>
              <a:rPr lang="en-US" dirty="0"/>
              <a:t>Either way, it is an academic offense!</a:t>
            </a:r>
          </a:p>
        </p:txBody>
      </p:sp>
    </p:spTree>
    <p:extLst>
      <p:ext uri="{BB962C8B-B14F-4D97-AF65-F5344CB8AC3E}">
        <p14:creationId xmlns:p14="http://schemas.microsoft.com/office/powerpoint/2010/main" val="24127160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7"/>
          <p:cNvSpPr>
            <a:spLocks noGrp="1" noChangeArrowheads="1"/>
          </p:cNvSpPr>
          <p:nvPr>
            <p:ph idx="1"/>
          </p:nvPr>
        </p:nvSpPr>
        <p:spPr>
          <a:xfrm>
            <a:off x="3184242" y="2729753"/>
            <a:ext cx="7654087" cy="2635623"/>
          </a:xfrm>
          <a:noFill/>
        </p:spPr>
        <p:txBody>
          <a:bodyPr>
            <a:normAutofit/>
          </a:bodyPr>
          <a:lstStyle/>
          <a:p>
            <a:pPr marL="0" indent="0">
              <a:buNone/>
            </a:pPr>
            <a:r>
              <a:rPr lang="en-US" sz="2000" dirty="0">
                <a:latin typeface="Calibri" panose="020F0502020204030204" pitchFamily="34" charset="0"/>
                <a:cs typeface="Calibri" panose="020F0502020204030204" pitchFamily="34" charset="0"/>
              </a:rPr>
              <a:t>In this paper, I will investigate the utility of nutrition training programs for psychologists who work with children infected with HIV. These types of training programs may be needed to help health care providers stay aware of the many nutritional concerns associated with HIV. In particular, I am interested in the extent to which psychologists engage in nutrition assessments. Nutrition assessments may be particularly useful for identifying individuals who are at risk of experiencing nutrition related deficits </a:t>
            </a:r>
            <a:r>
              <a:rPr lang="en-US" sz="2000" dirty="0">
                <a:solidFill>
                  <a:srgbClr val="7030A0"/>
                </a:solidFill>
                <a:latin typeface="Calibri" panose="020F0502020204030204" pitchFamily="34" charset="0"/>
                <a:cs typeface="Calibri" panose="020F0502020204030204" pitchFamily="34" charset="0"/>
              </a:rPr>
              <a:t>(Lacey &amp; Pritchett, 2003; </a:t>
            </a:r>
            <a:r>
              <a:rPr lang="en-US" sz="2000" dirty="0" err="1">
                <a:solidFill>
                  <a:srgbClr val="7030A0"/>
                </a:solidFill>
                <a:latin typeface="Calibri" panose="020F0502020204030204" pitchFamily="34" charset="0"/>
                <a:cs typeface="Calibri" panose="020F0502020204030204" pitchFamily="34" charset="0"/>
              </a:rPr>
              <a:t>Rothpletz</a:t>
            </a:r>
            <a:r>
              <a:rPr lang="en-US" sz="2000" dirty="0">
                <a:solidFill>
                  <a:srgbClr val="7030A0"/>
                </a:solidFill>
                <a:latin typeface="Calibri" panose="020F0502020204030204" pitchFamily="34" charset="0"/>
                <a:cs typeface="Calibri" panose="020F0502020204030204" pitchFamily="34" charset="0"/>
              </a:rPr>
              <a:t>-Puglia, 2007)</a:t>
            </a:r>
            <a:r>
              <a:rPr lang="en-US" sz="2000" dirty="0">
                <a:latin typeface="Calibri" panose="020F0502020204030204" pitchFamily="34" charset="0"/>
                <a:cs typeface="Calibri" panose="020F0502020204030204" pitchFamily="34" charset="0"/>
              </a:rPr>
              <a:t>. </a:t>
            </a:r>
          </a:p>
        </p:txBody>
      </p:sp>
      <p:sp>
        <p:nvSpPr>
          <p:cNvPr id="50185" name="TextBox 8"/>
          <p:cNvSpPr txBox="1">
            <a:spLocks noChangeArrowheads="1"/>
          </p:cNvSpPr>
          <p:nvPr/>
        </p:nvSpPr>
        <p:spPr bwMode="auto">
          <a:xfrm>
            <a:off x="860611" y="1447801"/>
            <a:ext cx="10408023" cy="1015663"/>
          </a:xfrm>
          <a:prstGeom prst="rect">
            <a:avLst/>
          </a:prstGeom>
          <a:noFill/>
          <a:ln w="9525">
            <a:solidFill>
              <a:schemeClr val="tx1"/>
            </a:solidFill>
            <a:miter lim="800000"/>
            <a:headEnd/>
            <a:tailEnd/>
          </a:ln>
        </p:spPr>
        <p:txBody>
          <a:bodyPr wrap="square">
            <a:spAutoFit/>
          </a:bodyPr>
          <a:lstStyle/>
          <a:p>
            <a:r>
              <a:rPr lang="en-US" sz="2000" dirty="0">
                <a:latin typeface="Arial" panose="020B0604020202020204" pitchFamily="34" charset="0"/>
                <a:cs typeface="Arial" panose="020B0604020202020204" pitchFamily="34" charset="0"/>
              </a:rPr>
              <a:t>The student provides </a:t>
            </a:r>
            <a:r>
              <a:rPr lang="en-US" sz="2000" dirty="0">
                <a:solidFill>
                  <a:srgbClr val="7030A0"/>
                </a:solidFill>
                <a:latin typeface="Arial" panose="020B0604020202020204" pitchFamily="34" charset="0"/>
                <a:cs typeface="Arial" panose="020B0604020202020204" pitchFamily="34" charset="0"/>
              </a:rPr>
              <a:t>citations for her sources</a:t>
            </a:r>
            <a:r>
              <a:rPr lang="en-US" sz="2000" dirty="0">
                <a:latin typeface="Arial" panose="020B0604020202020204" pitchFamily="34" charset="0"/>
                <a:cs typeface="Arial" panose="020B0604020202020204" pitchFamily="34" charset="0"/>
              </a:rPr>
              <a:t>, but it still very unclear as to which ideas were generated by the student and which ideas and information are based on the external sources. As such, this is still an example of plagiarism. </a:t>
            </a:r>
          </a:p>
        </p:txBody>
      </p:sp>
      <p:sp>
        <p:nvSpPr>
          <p:cNvPr id="50183" name="Rectangle 2"/>
          <p:cNvSpPr>
            <a:spLocks noGrp="1" noChangeArrowheads="1"/>
          </p:cNvSpPr>
          <p:nvPr>
            <p:ph type="title"/>
          </p:nvPr>
        </p:nvSpPr>
        <p:spPr/>
        <p:txBody>
          <a:bodyPr/>
          <a:lstStyle/>
          <a:p>
            <a:r>
              <a:rPr lang="en-US" dirty="0">
                <a:solidFill>
                  <a:srgbClr val="C00000"/>
                </a:solidFill>
                <a:sym typeface="Wingdings" panose="05000000000000000000" pitchFamily="2" charset="2"/>
              </a:rPr>
              <a:t> </a:t>
            </a:r>
            <a:r>
              <a:rPr lang="en-US" dirty="0"/>
              <a:t>This is still plagiarism!</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0282" r="30545"/>
          <a:stretch/>
        </p:blipFill>
        <p:spPr>
          <a:xfrm>
            <a:off x="1261313" y="2837329"/>
            <a:ext cx="1737382" cy="2357319"/>
          </a:xfrm>
          <a:prstGeom prst="rect">
            <a:avLst/>
          </a:prstGeom>
        </p:spPr>
      </p:pic>
    </p:spTree>
    <p:extLst>
      <p:ext uri="{BB962C8B-B14F-4D97-AF65-F5344CB8AC3E}">
        <p14:creationId xmlns:p14="http://schemas.microsoft.com/office/powerpoint/2010/main" val="14412140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7"/>
          <p:cNvSpPr>
            <a:spLocks noGrp="1" noChangeArrowheads="1"/>
          </p:cNvSpPr>
          <p:nvPr>
            <p:ph idx="1"/>
          </p:nvPr>
        </p:nvSpPr>
        <p:spPr>
          <a:xfrm>
            <a:off x="4531658" y="1587693"/>
            <a:ext cx="6508378" cy="3414613"/>
          </a:xfrm>
          <a:noFill/>
        </p:spPr>
        <p:txBody>
          <a:bodyPr>
            <a:normAutofit/>
          </a:bodyPr>
          <a:lstStyle/>
          <a:p>
            <a:pPr marL="0" indent="0">
              <a:buNone/>
            </a:pPr>
            <a:r>
              <a:rPr lang="en-US" sz="2000" dirty="0">
                <a:latin typeface="Calibri" panose="020F0502020204030204" pitchFamily="34" charset="0"/>
                <a:cs typeface="Calibri" panose="020F0502020204030204" pitchFamily="34" charset="0"/>
              </a:rPr>
              <a:t>In this paper, I will investigate the utility of nutrition training programs for psychologists who work with children infected with HIV. </a:t>
            </a:r>
            <a:r>
              <a:rPr lang="en-US" sz="2000" dirty="0" err="1">
                <a:latin typeface="Calibri" panose="020F0502020204030204" pitchFamily="34" charset="0"/>
                <a:cs typeface="Calibri" panose="020F0502020204030204" pitchFamily="34" charset="0"/>
              </a:rPr>
              <a:t>Rothpletz</a:t>
            </a:r>
            <a:r>
              <a:rPr lang="en-US" sz="2000" dirty="0">
                <a:latin typeface="Calibri" panose="020F0502020204030204" pitchFamily="34" charset="0"/>
                <a:cs typeface="Calibri" panose="020F0502020204030204" pitchFamily="34" charset="0"/>
              </a:rPr>
              <a:t>-Puglia (2007) found that these types of training programs may be needed to help health care providers stay aware of the many nutritional concerns associated with HIV. Specifically, I am interested in the extent to which psychologists engage in nutrition assessments. Lacey and Pritchett (2003) note that nutrition assessments may be particularly useful for identifying individuals who are at risk of experiencing nutrition related deficits.</a:t>
            </a:r>
          </a:p>
        </p:txBody>
      </p:sp>
      <p:sp>
        <p:nvSpPr>
          <p:cNvPr id="49154" name="Rectangle 2"/>
          <p:cNvSpPr>
            <a:spLocks noGrp="1" noChangeArrowheads="1"/>
          </p:cNvSpPr>
          <p:nvPr>
            <p:ph type="title"/>
          </p:nvPr>
        </p:nvSpPr>
        <p:spPr/>
        <p:txBody>
          <a:bodyPr/>
          <a:lstStyle/>
          <a:p>
            <a:pPr eaLnBrk="1" hangingPunct="1"/>
            <a:r>
              <a:rPr lang="en-US" dirty="0"/>
              <a:t>How about now? Is this better?</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7295" r="16759"/>
          <a:stretch/>
        </p:blipFill>
        <p:spPr>
          <a:xfrm>
            <a:off x="1425388" y="1700566"/>
            <a:ext cx="2904566" cy="2938570"/>
          </a:xfrm>
          <a:prstGeom prst="rect">
            <a:avLst/>
          </a:prstGeom>
        </p:spPr>
      </p:pic>
    </p:spTree>
    <p:extLst>
      <p:ext uri="{BB962C8B-B14F-4D97-AF65-F5344CB8AC3E}">
        <p14:creationId xmlns:p14="http://schemas.microsoft.com/office/powerpoint/2010/main" val="5319999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7"/>
          <p:cNvSpPr>
            <a:spLocks noGrp="1" noChangeArrowheads="1"/>
          </p:cNvSpPr>
          <p:nvPr>
            <p:ph idx="1"/>
          </p:nvPr>
        </p:nvSpPr>
        <p:spPr>
          <a:xfrm>
            <a:off x="3547312" y="2622176"/>
            <a:ext cx="6914499" cy="2810436"/>
          </a:xfrm>
          <a:noFill/>
        </p:spPr>
        <p:txBody>
          <a:bodyPr/>
          <a:lstStyle/>
          <a:p>
            <a:pPr marL="0" indent="0">
              <a:buNone/>
            </a:pPr>
            <a:r>
              <a:rPr lang="en-US" sz="1800" dirty="0"/>
              <a:t>In this paper, </a:t>
            </a:r>
            <a:r>
              <a:rPr lang="en-US" sz="1800" b="1" u="sng" dirty="0">
                <a:solidFill>
                  <a:srgbClr val="C00000"/>
                </a:solidFill>
              </a:rPr>
              <a:t>I</a:t>
            </a:r>
            <a:r>
              <a:rPr lang="en-US" sz="1800" dirty="0">
                <a:solidFill>
                  <a:srgbClr val="C00000"/>
                </a:solidFill>
              </a:rPr>
              <a:t> will investigate the utility of nutrition training programs for psychologists who work with children infected with HIV</a:t>
            </a:r>
            <a:r>
              <a:rPr lang="en-US" sz="1800" dirty="0"/>
              <a:t>. </a:t>
            </a:r>
            <a:r>
              <a:rPr lang="en-US" sz="1800" u="sng" dirty="0" err="1">
                <a:solidFill>
                  <a:schemeClr val="accent6">
                    <a:lumMod val="75000"/>
                  </a:schemeClr>
                </a:solidFill>
              </a:rPr>
              <a:t>Rothpletz</a:t>
            </a:r>
            <a:r>
              <a:rPr lang="en-US" sz="1800" u="sng" dirty="0">
                <a:solidFill>
                  <a:schemeClr val="accent6">
                    <a:lumMod val="75000"/>
                  </a:schemeClr>
                </a:solidFill>
              </a:rPr>
              <a:t>-Puglia (2007) </a:t>
            </a:r>
            <a:r>
              <a:rPr lang="en-US" sz="1800" dirty="0">
                <a:solidFill>
                  <a:schemeClr val="accent6">
                    <a:lumMod val="75000"/>
                  </a:schemeClr>
                </a:solidFill>
              </a:rPr>
              <a:t>found that these types of training programs may be needed to help health care providers stay aware of the many nutritional concerns associated with HIV</a:t>
            </a:r>
            <a:r>
              <a:rPr lang="en-US" sz="1800" dirty="0"/>
              <a:t>. </a:t>
            </a:r>
            <a:r>
              <a:rPr lang="en-US" sz="1800" dirty="0">
                <a:solidFill>
                  <a:srgbClr val="C00000"/>
                </a:solidFill>
              </a:rPr>
              <a:t>Specifically, </a:t>
            </a:r>
            <a:r>
              <a:rPr lang="en-US" sz="1800" b="1" u="sng" dirty="0">
                <a:solidFill>
                  <a:srgbClr val="C00000"/>
                </a:solidFill>
              </a:rPr>
              <a:t>I</a:t>
            </a:r>
            <a:r>
              <a:rPr lang="en-US" sz="1800" dirty="0">
                <a:solidFill>
                  <a:srgbClr val="C00000"/>
                </a:solidFill>
              </a:rPr>
              <a:t> am interested in the extent to which psychologists engage in nutrition assessments.</a:t>
            </a:r>
            <a:r>
              <a:rPr lang="en-US" sz="1800" dirty="0"/>
              <a:t> </a:t>
            </a:r>
            <a:r>
              <a:rPr lang="en-US" sz="1800" u="sng" dirty="0">
                <a:solidFill>
                  <a:schemeClr val="accent6">
                    <a:lumMod val="75000"/>
                  </a:schemeClr>
                </a:solidFill>
              </a:rPr>
              <a:t>Lacey and Pritchett (2003) </a:t>
            </a:r>
            <a:r>
              <a:rPr lang="en-US" sz="1800" dirty="0">
                <a:solidFill>
                  <a:schemeClr val="accent6">
                    <a:lumMod val="75000"/>
                  </a:schemeClr>
                </a:solidFill>
              </a:rPr>
              <a:t>note that nutrition assessments may be particularly useful for identifying individuals who are at risk of experiencing nutrition related deficits</a:t>
            </a:r>
            <a:r>
              <a:rPr lang="en-US" sz="1800" dirty="0"/>
              <a:t>.</a:t>
            </a:r>
          </a:p>
        </p:txBody>
      </p:sp>
      <p:sp>
        <p:nvSpPr>
          <p:cNvPr id="50185" name="TextBox 8"/>
          <p:cNvSpPr txBox="1">
            <a:spLocks noChangeArrowheads="1"/>
          </p:cNvSpPr>
          <p:nvPr/>
        </p:nvSpPr>
        <p:spPr bwMode="auto">
          <a:xfrm>
            <a:off x="1196789" y="1447801"/>
            <a:ext cx="9386046" cy="1015663"/>
          </a:xfrm>
          <a:prstGeom prst="rect">
            <a:avLst/>
          </a:prstGeom>
          <a:noFill/>
          <a:ln w="9525">
            <a:solidFill>
              <a:schemeClr val="tx1"/>
            </a:solidFill>
            <a:miter lim="800000"/>
            <a:headEnd/>
            <a:tailEnd/>
          </a:ln>
        </p:spPr>
        <p:txBody>
          <a:bodyPr wrap="square">
            <a:spAutoFit/>
          </a:bodyPr>
          <a:lstStyle/>
          <a:p>
            <a:r>
              <a:rPr lang="en-US" sz="2000" dirty="0">
                <a:latin typeface="Arial" panose="020B0604020202020204" pitchFamily="34" charset="0"/>
                <a:cs typeface="Arial" panose="020B0604020202020204" pitchFamily="34" charset="0"/>
              </a:rPr>
              <a:t>The student does a good job of  clearly </a:t>
            </a:r>
            <a:r>
              <a:rPr lang="en-US" sz="2000" u="sng" dirty="0">
                <a:latin typeface="Arial" panose="020B0604020202020204" pitchFamily="34" charset="0"/>
                <a:cs typeface="Arial" panose="020B0604020202020204" pitchFamily="34" charset="0"/>
              </a:rPr>
              <a:t>identifying the source of each idea</a:t>
            </a:r>
            <a:r>
              <a:rPr lang="en-US" sz="2000" dirty="0">
                <a:latin typeface="Arial" panose="020B0604020202020204" pitchFamily="34" charset="0"/>
                <a:cs typeface="Arial" panose="020B0604020202020204" pitchFamily="34" charset="0"/>
              </a:rPr>
              <a:t>. The student </a:t>
            </a:r>
            <a:r>
              <a:rPr lang="en-US" sz="2000" dirty="0">
                <a:solidFill>
                  <a:schemeClr val="accent6">
                    <a:lumMod val="75000"/>
                  </a:schemeClr>
                </a:solidFill>
                <a:latin typeface="Arial" panose="020B0604020202020204" pitchFamily="34" charset="0"/>
                <a:cs typeface="Arial" panose="020B0604020202020204" pitchFamily="34" charset="0"/>
              </a:rPr>
              <a:t>cites the work of others, </a:t>
            </a:r>
            <a:r>
              <a:rPr lang="en-US" sz="2000" dirty="0">
                <a:latin typeface="Arial" panose="020B0604020202020204" pitchFamily="34" charset="0"/>
                <a:cs typeface="Arial" panose="020B0604020202020204" pitchFamily="34" charset="0"/>
              </a:rPr>
              <a:t>while also presenting </a:t>
            </a:r>
            <a:r>
              <a:rPr lang="en-US" sz="2000" dirty="0">
                <a:solidFill>
                  <a:srgbClr val="C00000"/>
                </a:solidFill>
                <a:latin typeface="Arial" panose="020B0604020202020204" pitchFamily="34" charset="0"/>
                <a:cs typeface="Arial" panose="020B0604020202020204" pitchFamily="34" charset="0"/>
              </a:rPr>
              <a:t>her own ideas and thoughts</a:t>
            </a:r>
            <a:r>
              <a:rPr lang="en-US" sz="2000" dirty="0">
                <a:latin typeface="Arial" panose="020B0604020202020204" pitchFamily="34" charset="0"/>
                <a:cs typeface="Arial" panose="020B0604020202020204" pitchFamily="34" charset="0"/>
              </a:rPr>
              <a:t>, making the paper “her own.”</a:t>
            </a:r>
          </a:p>
        </p:txBody>
      </p:sp>
      <p:sp>
        <p:nvSpPr>
          <p:cNvPr id="50183" name="Rectangle 2"/>
          <p:cNvSpPr>
            <a:spLocks noGrp="1" noChangeArrowheads="1"/>
          </p:cNvSpPr>
          <p:nvPr>
            <p:ph type="title"/>
          </p:nvPr>
        </p:nvSpPr>
        <p:spPr/>
        <p:txBody>
          <a:bodyPr>
            <a:normAutofit/>
          </a:bodyPr>
          <a:lstStyle/>
          <a:p>
            <a:pPr eaLnBrk="1" hangingPunct="1"/>
            <a:r>
              <a:rPr lang="en-US" dirty="0">
                <a:solidFill>
                  <a:srgbClr val="00B050"/>
                </a:solidFill>
                <a:sym typeface="Wingdings" panose="05000000000000000000" pitchFamily="2" charset="2"/>
              </a:rPr>
              <a:t> </a:t>
            </a:r>
            <a:r>
              <a:rPr lang="en-US" dirty="0"/>
              <a:t>Yes! This is better!</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5686" r="18827"/>
          <a:stretch/>
        </p:blipFill>
        <p:spPr>
          <a:xfrm>
            <a:off x="1196788" y="2705348"/>
            <a:ext cx="2350523" cy="2394729"/>
          </a:xfrm>
          <a:prstGeom prst="rect">
            <a:avLst/>
          </a:prstGeom>
        </p:spPr>
      </p:pic>
    </p:spTree>
    <p:extLst>
      <p:ext uri="{BB962C8B-B14F-4D97-AF65-F5344CB8AC3E}">
        <p14:creationId xmlns:p14="http://schemas.microsoft.com/office/powerpoint/2010/main" val="35250013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lvl="1" indent="-457200">
              <a:spcBef>
                <a:spcPct val="50000"/>
              </a:spcBef>
              <a:buClrTx/>
              <a:buSzPct val="100000"/>
              <a:buFont typeface="+mj-lt"/>
              <a:buAutoNum type="arabicPeriod"/>
            </a:pPr>
            <a:r>
              <a:rPr lang="en-US" dirty="0"/>
              <a:t>If it is an individual assignment, do not rely on others to do </a:t>
            </a:r>
            <a:r>
              <a:rPr lang="en-US" i="1" u="sng" dirty="0"/>
              <a:t>your</a:t>
            </a:r>
            <a:r>
              <a:rPr lang="en-US" dirty="0"/>
              <a:t> work.</a:t>
            </a:r>
          </a:p>
          <a:p>
            <a:pPr marL="457200" lvl="1" indent="-457200">
              <a:spcBef>
                <a:spcPct val="50000"/>
              </a:spcBef>
              <a:buClrTx/>
              <a:buSzPct val="100000"/>
              <a:buFont typeface="+mj-lt"/>
              <a:buAutoNum type="arabicPeriod"/>
            </a:pPr>
            <a:r>
              <a:rPr lang="en-US" dirty="0"/>
              <a:t>Choose your information sources wisely. </a:t>
            </a:r>
          </a:p>
          <a:p>
            <a:pPr marL="457200" lvl="1" indent="-457200">
              <a:spcBef>
                <a:spcPct val="50000"/>
              </a:spcBef>
              <a:buClrTx/>
              <a:buSzPct val="100000"/>
              <a:buFont typeface="+mj-lt"/>
              <a:buAutoNum type="arabicPeriod"/>
            </a:pPr>
            <a:r>
              <a:rPr lang="en-US" dirty="0"/>
              <a:t>Put thought into the organization of your paper. </a:t>
            </a:r>
          </a:p>
          <a:p>
            <a:pPr marL="457200" lvl="1" indent="-457200">
              <a:spcBef>
                <a:spcPct val="50000"/>
              </a:spcBef>
              <a:buClrTx/>
              <a:buSzPct val="100000"/>
              <a:buFont typeface="+mj-lt"/>
              <a:buAutoNum type="arabicPeriod"/>
            </a:pPr>
            <a:r>
              <a:rPr lang="en-US" dirty="0"/>
              <a:t>Connect, critically evaluate, and discuss.</a:t>
            </a:r>
          </a:p>
          <a:p>
            <a:pPr marL="457200" lvl="1" indent="-457200">
              <a:spcBef>
                <a:spcPct val="50000"/>
              </a:spcBef>
              <a:buClrTx/>
              <a:buSzPct val="100000"/>
              <a:buFont typeface="+mj-lt"/>
              <a:buAutoNum type="arabicPeriod"/>
            </a:pPr>
            <a:r>
              <a:rPr lang="en-US" b="1" dirty="0">
                <a:sym typeface="Wingdings" panose="05000000000000000000" pitchFamily="2" charset="2"/>
              </a:rPr>
              <a:t>Make the origin of every idea in your paper </a:t>
            </a:r>
            <a:r>
              <a:rPr lang="en-US" b="1" u="sng" dirty="0">
                <a:sym typeface="Wingdings" panose="05000000000000000000" pitchFamily="2" charset="2"/>
              </a:rPr>
              <a:t>very, very</a:t>
            </a:r>
            <a:r>
              <a:rPr lang="en-US" b="1" dirty="0">
                <a:sym typeface="Wingdings" panose="05000000000000000000" pitchFamily="2" charset="2"/>
              </a:rPr>
              <a:t> clear.</a:t>
            </a:r>
            <a:endParaRPr lang="en-US" b="1" dirty="0"/>
          </a:p>
        </p:txBody>
      </p:sp>
      <p:sp>
        <p:nvSpPr>
          <p:cNvPr id="2" name="Title 1"/>
          <p:cNvSpPr>
            <a:spLocks noGrp="1"/>
          </p:cNvSpPr>
          <p:nvPr>
            <p:ph type="title"/>
          </p:nvPr>
        </p:nvSpPr>
        <p:spPr/>
        <p:txBody>
          <a:bodyPr/>
          <a:lstStyle/>
          <a:p>
            <a:r>
              <a:rPr lang="en-US" dirty="0"/>
              <a:t>Remember: Make it your own!</a:t>
            </a:r>
          </a:p>
        </p:txBody>
      </p:sp>
    </p:spTree>
    <p:extLst>
      <p:ext uri="{BB962C8B-B14F-4D97-AF65-F5344CB8AC3E}">
        <p14:creationId xmlns:p14="http://schemas.microsoft.com/office/powerpoint/2010/main" val="4640201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2546"/>
            <a:ext cx="10515600" cy="1758536"/>
          </a:xfrm>
        </p:spPr>
        <p:txBody>
          <a:bodyPr/>
          <a:lstStyle/>
          <a:p>
            <a:pPr marL="0" indent="0">
              <a:buNone/>
            </a:pPr>
            <a:r>
              <a:rPr lang="en-US" kern="0" dirty="0"/>
              <a:t>A student wrote a research proposal for their Research Methods course. Now they are enrolled in another course that requires the submission of a research proposal. Can they turn in the same research proposal to the two different courses? </a:t>
            </a:r>
          </a:p>
          <a:p>
            <a:pPr marL="0" indent="0">
              <a:buNone/>
            </a:pPr>
            <a:endParaRPr lang="en-US" dirty="0"/>
          </a:p>
        </p:txBody>
      </p:sp>
      <p:sp>
        <p:nvSpPr>
          <p:cNvPr id="46082" name="Rectangle 2"/>
          <p:cNvSpPr>
            <a:spLocks noGrp="1" noChangeArrowheads="1"/>
          </p:cNvSpPr>
          <p:nvPr>
            <p:ph type="title"/>
          </p:nvPr>
        </p:nvSpPr>
        <p:spPr/>
        <p:txBody>
          <a:bodyPr/>
          <a:lstStyle/>
          <a:p>
            <a:pPr eaLnBrk="1" hangingPunct="1"/>
            <a:r>
              <a:rPr lang="en-US" dirty="0"/>
              <a:t>What would you do?</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444" y="3398898"/>
            <a:ext cx="1806144" cy="1898083"/>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620" y="3398898"/>
            <a:ext cx="1806144" cy="1898083"/>
          </a:xfrm>
          <a:prstGeom prst="rect">
            <a:avLst/>
          </a:prstGeom>
        </p:spPr>
      </p:pic>
      <p:sp>
        <p:nvSpPr>
          <p:cNvPr id="7" name="Right Arrow 6"/>
          <p:cNvSpPr/>
          <p:nvPr/>
        </p:nvSpPr>
        <p:spPr>
          <a:xfrm>
            <a:off x="5513294" y="4034118"/>
            <a:ext cx="806824" cy="712694"/>
          </a:xfrm>
          <a:prstGeom prst="rightArrow">
            <a:avLst/>
          </a:prstGeom>
          <a:solidFill>
            <a:srgbClr val="A0F5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90312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Bef>
                <a:spcPct val="50000"/>
              </a:spcBef>
              <a:buClr>
                <a:schemeClr val="hlink"/>
              </a:buClr>
              <a:buSzPct val="100000"/>
              <a:defRPr/>
            </a:pPr>
            <a:r>
              <a:rPr lang="en-US" sz="2000" b="1" kern="0" dirty="0"/>
              <a:t>Self-plagiarism </a:t>
            </a:r>
            <a:r>
              <a:rPr lang="en-US" sz="2000" kern="0" dirty="0"/>
              <a:t>occurs when people present their own previous work as a new original paper. </a:t>
            </a:r>
          </a:p>
          <a:p>
            <a:pPr>
              <a:spcBef>
                <a:spcPct val="50000"/>
              </a:spcBef>
              <a:buClr>
                <a:schemeClr val="hlink"/>
              </a:buClr>
              <a:buSzPct val="100000"/>
              <a:defRPr/>
            </a:pPr>
            <a:r>
              <a:rPr lang="en-US" sz="2000" kern="0" dirty="0"/>
              <a:t>Many students are surprised to learn that self-plagiarism can be considered academic dishonesty!</a:t>
            </a:r>
          </a:p>
          <a:p>
            <a:pPr>
              <a:spcBef>
                <a:spcPct val="50000"/>
              </a:spcBef>
              <a:buClr>
                <a:schemeClr val="hlink"/>
              </a:buClr>
              <a:buSzPct val="100000"/>
              <a:defRPr/>
            </a:pPr>
            <a:r>
              <a:rPr lang="en-US" sz="2000" kern="0" dirty="0"/>
              <a:t>If you wish to write a term paper on a topic that you have already explored you should (1) check with your professor to make sure that you have permission to build off your prior work, (2) acknowledge your own previously written work in your new paper, and (3) make sure that the newly submitted paper is sufficiently different from your previous work. </a:t>
            </a:r>
          </a:p>
          <a:p>
            <a:pPr>
              <a:spcBef>
                <a:spcPct val="50000"/>
              </a:spcBef>
              <a:buClr>
                <a:schemeClr val="hlink"/>
              </a:buClr>
              <a:buSzPct val="100000"/>
              <a:defRPr/>
            </a:pPr>
            <a:r>
              <a:rPr lang="en-US" sz="2000" b="1" kern="0" dirty="0"/>
              <a:t>Always check with your professor to make sure that the new paper will meet the requirements of the course! </a:t>
            </a:r>
          </a:p>
        </p:txBody>
      </p:sp>
      <p:sp>
        <p:nvSpPr>
          <p:cNvPr id="3" name="Title 2"/>
          <p:cNvSpPr>
            <a:spLocks noGrp="1"/>
          </p:cNvSpPr>
          <p:nvPr>
            <p:ph type="title"/>
          </p:nvPr>
        </p:nvSpPr>
        <p:spPr/>
        <p:txBody>
          <a:bodyPr/>
          <a:lstStyle/>
          <a:p>
            <a:r>
              <a:rPr lang="en-US" dirty="0"/>
              <a:t>Self-plagiarism</a:t>
            </a:r>
          </a:p>
        </p:txBody>
      </p:sp>
    </p:spTree>
    <p:extLst>
      <p:ext uri="{BB962C8B-B14F-4D97-AF65-F5344CB8AC3E}">
        <p14:creationId xmlns:p14="http://schemas.microsoft.com/office/powerpoint/2010/main" val="6354010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59106" y="2646452"/>
            <a:ext cx="7467600" cy="3208571"/>
          </a:xfrm>
          <a:prstGeom prst="rect">
            <a:avLst/>
          </a:prstGeom>
          <a:noFill/>
          <a:ln w="9525">
            <a:noFill/>
            <a:miter lim="800000"/>
            <a:headEnd/>
            <a:tailEnd/>
          </a:ln>
        </p:spPr>
        <p:txBody>
          <a:bodyPr>
            <a:spAutoFit/>
          </a:bodyPr>
          <a:lstStyle/>
          <a:p>
            <a:pPr algn="ctr">
              <a:lnSpc>
                <a:spcPct val="125000"/>
              </a:lnSpc>
              <a:spcBef>
                <a:spcPts val="0"/>
              </a:spcBef>
            </a:pPr>
            <a:r>
              <a:rPr lang="en-US" dirty="0">
                <a:latin typeface="Times New Roman" panose="02020603050405020304" pitchFamily="18" charset="0"/>
                <a:cs typeface="Times New Roman" panose="02020603050405020304" pitchFamily="18" charset="0"/>
              </a:rPr>
              <a:t>References</a:t>
            </a:r>
          </a:p>
          <a:p>
            <a:pPr marL="342900" lvl="1" indent="-342900">
              <a:lnSpc>
                <a:spcPct val="125000"/>
              </a:lnSpc>
              <a:spcBef>
                <a:spcPts val="0"/>
              </a:spcBef>
              <a:buClr>
                <a:schemeClr val="hlink"/>
              </a:buClr>
              <a:buSzPct val="80000"/>
            </a:pPr>
            <a:r>
              <a:rPr lang="en-US" dirty="0">
                <a:latin typeface="Times New Roman" panose="02020603050405020304" pitchFamily="18" charset="0"/>
                <a:cs typeface="Times New Roman" panose="02020603050405020304" pitchFamily="18" charset="0"/>
              </a:rPr>
              <a:t>Lacey, K., &amp; Pritchett, E. (2003). Nutrition Care Process and Model: ADA </a:t>
            </a:r>
          </a:p>
          <a:p>
            <a:pPr marL="342900" lvl="1" indent="-342900">
              <a:lnSpc>
                <a:spcPct val="125000"/>
              </a:lnSpc>
              <a:spcBef>
                <a:spcPts val="0"/>
              </a:spcBef>
              <a:buClr>
                <a:schemeClr val="hlink"/>
              </a:buClr>
              <a:buSzPct val="80000"/>
            </a:pPr>
            <a:r>
              <a:rPr lang="en-US" dirty="0">
                <a:latin typeface="Times New Roman" panose="02020603050405020304" pitchFamily="18" charset="0"/>
                <a:cs typeface="Times New Roman" panose="02020603050405020304" pitchFamily="18" charset="0"/>
              </a:rPr>
              <a:t>          adopts road map to quality care and outcomes management. </a:t>
            </a:r>
            <a:r>
              <a:rPr lang="en-US" i="1" dirty="0">
                <a:latin typeface="Times New Roman" panose="02020603050405020304" pitchFamily="18" charset="0"/>
                <a:cs typeface="Times New Roman" panose="02020603050405020304" pitchFamily="18" charset="0"/>
              </a:rPr>
              <a:t>Journal of </a:t>
            </a:r>
          </a:p>
          <a:p>
            <a:pPr marL="342900" lvl="1" indent="-342900">
              <a:lnSpc>
                <a:spcPct val="125000"/>
              </a:lnSpc>
              <a:spcBef>
                <a:spcPts val="0"/>
              </a:spcBef>
              <a:buClr>
                <a:schemeClr val="hlink"/>
              </a:buClr>
              <a:buSzPct val="80000"/>
            </a:pPr>
            <a:r>
              <a:rPr lang="en-US" i="1" dirty="0">
                <a:latin typeface="Times New Roman" panose="02020603050405020304" pitchFamily="18" charset="0"/>
                <a:cs typeface="Times New Roman" panose="02020603050405020304" pitchFamily="18" charset="0"/>
              </a:rPr>
              <a:t>          the American Dietetic Association</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103</a:t>
            </a:r>
            <a:r>
              <a:rPr lang="en-US" dirty="0">
                <a:latin typeface="Times New Roman" panose="02020603050405020304" pitchFamily="18" charset="0"/>
                <a:cs typeface="Times New Roman" panose="02020603050405020304" pitchFamily="18" charset="0"/>
              </a:rPr>
              <a:t>, 1061-1072. </a:t>
            </a:r>
          </a:p>
          <a:p>
            <a:pPr marL="342900" lvl="1" indent="-342900">
              <a:lnSpc>
                <a:spcPct val="125000"/>
              </a:lnSpc>
              <a:spcBef>
                <a:spcPts val="0"/>
              </a:spcBef>
              <a:buClr>
                <a:schemeClr val="hlink"/>
              </a:buClr>
              <a:buSzPct val="80000"/>
            </a:pPr>
            <a:r>
              <a:rPr lang="en-US" dirty="0">
                <a:latin typeface="Times New Roman" panose="02020603050405020304" pitchFamily="18" charset="0"/>
                <a:cs typeface="Times New Roman" panose="02020603050405020304" pitchFamily="18" charset="0"/>
              </a:rPr>
              <a:t>          https://doi.org/10.1053/jada.2003.50564</a:t>
            </a:r>
          </a:p>
          <a:p>
            <a:pPr marL="342900" lvl="1" indent="-342900">
              <a:lnSpc>
                <a:spcPct val="125000"/>
              </a:lnSpc>
              <a:spcBef>
                <a:spcPts val="0"/>
              </a:spcBef>
              <a:buClr>
                <a:schemeClr val="hlink"/>
              </a:buClr>
              <a:buSzPct val="80000"/>
            </a:pPr>
            <a:r>
              <a:rPr lang="en-US" dirty="0" err="1">
                <a:latin typeface="Times New Roman" panose="02020603050405020304" pitchFamily="18" charset="0"/>
                <a:cs typeface="Times New Roman" panose="02020603050405020304" pitchFamily="18" charset="0"/>
              </a:rPr>
              <a:t>Rothpletz</a:t>
            </a:r>
            <a:r>
              <a:rPr lang="en-US" dirty="0">
                <a:latin typeface="Times New Roman" panose="02020603050405020304" pitchFamily="18" charset="0"/>
                <a:cs typeface="Times New Roman" panose="02020603050405020304" pitchFamily="18" charset="0"/>
              </a:rPr>
              <a:t>-Puglia, P. (2007). Online electronic survey study: The Nutrition Care </a:t>
            </a:r>
          </a:p>
          <a:p>
            <a:pPr marL="342900" lvl="1" indent="-342900">
              <a:lnSpc>
                <a:spcPct val="125000"/>
              </a:lnSpc>
              <a:spcBef>
                <a:spcPts val="0"/>
              </a:spcBef>
              <a:buClr>
                <a:schemeClr val="hlink"/>
              </a:buClr>
              <a:buSzPct val="80000"/>
            </a:pPr>
            <a:r>
              <a:rPr lang="en-US" dirty="0">
                <a:latin typeface="Times New Roman" panose="02020603050405020304" pitchFamily="18" charset="0"/>
                <a:cs typeface="Times New Roman" panose="02020603050405020304" pitchFamily="18" charset="0"/>
              </a:rPr>
              <a:t>          Process of front-line pediatric HIV providers. In L. L. Locke, W. W. </a:t>
            </a:r>
          </a:p>
          <a:p>
            <a:pPr marL="342900" lvl="1" indent="-342900">
              <a:lnSpc>
                <a:spcPct val="125000"/>
              </a:lnSpc>
              <a:spcBef>
                <a:spcPts val="0"/>
              </a:spcBef>
              <a:buClr>
                <a:schemeClr val="hlink"/>
              </a:buClr>
              <a:buSzPct val="80000"/>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Spirduso</a:t>
            </a:r>
            <a:r>
              <a:rPr lang="en-US" dirty="0">
                <a:latin typeface="Times New Roman" panose="02020603050405020304" pitchFamily="18" charset="0"/>
                <a:cs typeface="Times New Roman" panose="02020603050405020304" pitchFamily="18" charset="0"/>
              </a:rPr>
              <a:t>, &amp; S. J. Silverman, </a:t>
            </a:r>
            <a:r>
              <a:rPr lang="en-US" i="1" dirty="0">
                <a:latin typeface="Times New Roman" panose="02020603050405020304" pitchFamily="18" charset="0"/>
                <a:cs typeface="Times New Roman" panose="02020603050405020304" pitchFamily="18" charset="0"/>
              </a:rPr>
              <a:t>Proposals that work, </a:t>
            </a:r>
            <a:r>
              <a:rPr lang="en-US" dirty="0">
                <a:latin typeface="Times New Roman" panose="02020603050405020304" pitchFamily="18" charset="0"/>
                <a:cs typeface="Times New Roman" panose="02020603050405020304" pitchFamily="18" charset="0"/>
              </a:rPr>
              <a:t>(5</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ed., pp. 238-308).</a:t>
            </a:r>
          </a:p>
          <a:p>
            <a:pPr marL="342900" lvl="1" indent="-342900">
              <a:lnSpc>
                <a:spcPct val="125000"/>
              </a:lnSpc>
              <a:spcBef>
                <a:spcPts val="0"/>
              </a:spcBef>
              <a:buClr>
                <a:schemeClr val="hlink"/>
              </a:buClr>
              <a:buSzPct val="80000"/>
            </a:pPr>
            <a:r>
              <a:rPr lang="en-US" dirty="0">
                <a:latin typeface="Times New Roman" panose="02020603050405020304" pitchFamily="18" charset="0"/>
                <a:cs typeface="Times New Roman" panose="02020603050405020304" pitchFamily="18" charset="0"/>
              </a:rPr>
              <a:t>          Thousands Oaks, CA: Sage.</a:t>
            </a:r>
          </a:p>
        </p:txBody>
      </p:sp>
      <p:sp>
        <p:nvSpPr>
          <p:cNvPr id="3" name="Content Placeholder 2"/>
          <p:cNvSpPr>
            <a:spLocks noGrp="1"/>
          </p:cNvSpPr>
          <p:nvPr>
            <p:ph idx="1"/>
          </p:nvPr>
        </p:nvSpPr>
        <p:spPr>
          <a:xfrm>
            <a:off x="838200" y="1503480"/>
            <a:ext cx="10309412" cy="914400"/>
          </a:xfrm>
        </p:spPr>
        <p:txBody>
          <a:bodyPr>
            <a:normAutofit fontScale="92500" lnSpcReduction="20000"/>
          </a:bodyPr>
          <a:lstStyle/>
          <a:p>
            <a:r>
              <a:rPr lang="en-US" dirty="0"/>
              <a:t>You are not done yet! As you write your paper, you need to construct a list of reference of all sources used in your paper. The next section covers how to create a list of references using APA style. </a:t>
            </a:r>
          </a:p>
        </p:txBody>
      </p:sp>
      <p:sp>
        <p:nvSpPr>
          <p:cNvPr id="2" name="Title 1"/>
          <p:cNvSpPr>
            <a:spLocks noGrp="1"/>
          </p:cNvSpPr>
          <p:nvPr>
            <p:ph type="title"/>
          </p:nvPr>
        </p:nvSpPr>
        <p:spPr/>
        <p:txBody>
          <a:bodyPr/>
          <a:lstStyle/>
          <a:p>
            <a:r>
              <a:rPr lang="en-US" dirty="0"/>
              <a:t>Do not forget the reference list!</a:t>
            </a:r>
          </a:p>
        </p:txBody>
      </p:sp>
    </p:spTree>
    <p:extLst>
      <p:ext uri="{BB962C8B-B14F-4D97-AF65-F5344CB8AC3E}">
        <p14:creationId xmlns:p14="http://schemas.microsoft.com/office/powerpoint/2010/main" val="41908582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b="1" dirty="0"/>
              <a:t>Overview</a:t>
            </a:r>
            <a:r>
              <a:rPr lang="en-US" dirty="0"/>
              <a:t>: This section of the tutorial provides information on how to prepare a list of references.</a:t>
            </a:r>
          </a:p>
        </p:txBody>
      </p:sp>
      <p:sp>
        <p:nvSpPr>
          <p:cNvPr id="4" name="Title 3"/>
          <p:cNvSpPr>
            <a:spLocks noGrp="1"/>
          </p:cNvSpPr>
          <p:nvPr>
            <p:ph type="ctrTitle"/>
          </p:nvPr>
        </p:nvSpPr>
        <p:spPr>
          <a:xfrm>
            <a:off x="1352306" y="1322402"/>
            <a:ext cx="9487388" cy="1899133"/>
          </a:xfrm>
        </p:spPr>
        <p:txBody>
          <a:bodyPr>
            <a:normAutofit fontScale="90000"/>
          </a:bodyPr>
          <a:lstStyle/>
          <a:p>
            <a:r>
              <a:rPr lang="en-US" dirty="0"/>
              <a:t>Section 5.</a:t>
            </a:r>
            <a:br>
              <a:rPr lang="en-US" dirty="0"/>
            </a:br>
            <a:r>
              <a:rPr lang="en-US" sz="5300" dirty="0"/>
              <a:t>Preparing a List of References</a:t>
            </a:r>
          </a:p>
        </p:txBody>
      </p:sp>
    </p:spTree>
    <p:extLst>
      <p:ext uri="{BB962C8B-B14F-4D97-AF65-F5344CB8AC3E}">
        <p14:creationId xmlns:p14="http://schemas.microsoft.com/office/powerpoint/2010/main" val="19897962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838200" y="1534845"/>
            <a:ext cx="4231341" cy="4014996"/>
          </a:xfrm>
        </p:spPr>
        <p:txBody>
          <a:bodyPr>
            <a:normAutofit/>
          </a:bodyPr>
          <a:lstStyle/>
          <a:p>
            <a:pPr marL="0" indent="0">
              <a:spcBef>
                <a:spcPts val="3000"/>
              </a:spcBef>
              <a:buNone/>
            </a:pPr>
            <a:r>
              <a:rPr lang="en-US" sz="2000" b="1" dirty="0">
                <a:cs typeface="Times New Roman" panose="02020603050405020304" pitchFamily="18" charset="0"/>
              </a:rPr>
              <a:t>The reference list</a:t>
            </a:r>
          </a:p>
          <a:p>
            <a:pPr>
              <a:spcBef>
                <a:spcPts val="1800"/>
              </a:spcBef>
            </a:pPr>
            <a:r>
              <a:rPr lang="en-US" sz="2000" dirty="0">
                <a:cs typeface="Times New Roman" panose="02020603050405020304" pitchFamily="18" charset="0"/>
              </a:rPr>
              <a:t>All the sources cited in the text must appear in a list of references at the end of your paper.</a:t>
            </a:r>
          </a:p>
          <a:p>
            <a:pPr>
              <a:spcBef>
                <a:spcPts val="1800"/>
              </a:spcBef>
            </a:pPr>
            <a:r>
              <a:rPr lang="en-US" sz="2000" dirty="0">
                <a:cs typeface="Times New Roman" panose="02020603050405020304" pitchFamily="18" charset="0"/>
              </a:rPr>
              <a:t>The references are listed alphabetically by the author / group’s last name.</a:t>
            </a:r>
          </a:p>
          <a:p>
            <a:pPr>
              <a:spcBef>
                <a:spcPts val="1800"/>
              </a:spcBef>
            </a:pPr>
            <a:r>
              <a:rPr lang="en-US" sz="2000" dirty="0">
                <a:cs typeface="Times New Roman" panose="02020603050405020304" pitchFamily="18" charset="0"/>
              </a:rPr>
              <a:t>The references use a hanging indent. (Flush left on the first line, indented for other lines). </a:t>
            </a:r>
          </a:p>
        </p:txBody>
      </p:sp>
      <p:sp>
        <p:nvSpPr>
          <p:cNvPr id="3" name="Title 2"/>
          <p:cNvSpPr>
            <a:spLocks noGrp="1"/>
          </p:cNvSpPr>
          <p:nvPr>
            <p:ph type="title"/>
          </p:nvPr>
        </p:nvSpPr>
        <p:spPr/>
        <p:txBody>
          <a:bodyPr/>
          <a:lstStyle/>
          <a:p>
            <a:r>
              <a:rPr lang="en-US" dirty="0"/>
              <a:t>Creating a list of references</a:t>
            </a:r>
          </a:p>
        </p:txBody>
      </p:sp>
      <p:grpSp>
        <p:nvGrpSpPr>
          <p:cNvPr id="12" name="Group 11"/>
          <p:cNvGrpSpPr/>
          <p:nvPr/>
        </p:nvGrpSpPr>
        <p:grpSpPr>
          <a:xfrm>
            <a:off x="5414682" y="1534845"/>
            <a:ext cx="5638800" cy="4014996"/>
            <a:chOff x="838200" y="1546412"/>
            <a:chExt cx="5791200" cy="4014996"/>
          </a:xfrm>
        </p:grpSpPr>
        <p:sp>
          <p:nvSpPr>
            <p:cNvPr id="4" name="Rectangle 4"/>
            <p:cNvSpPr>
              <a:spLocks noChangeArrowheads="1"/>
            </p:cNvSpPr>
            <p:nvPr/>
          </p:nvSpPr>
          <p:spPr bwMode="auto">
            <a:xfrm>
              <a:off x="838200" y="1546412"/>
              <a:ext cx="5791200" cy="3897767"/>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 name="Text Box 5"/>
            <p:cNvSpPr txBox="1">
              <a:spLocks noChangeArrowheads="1"/>
            </p:cNvSpPr>
            <p:nvPr/>
          </p:nvSpPr>
          <p:spPr bwMode="auto">
            <a:xfrm>
              <a:off x="914400" y="1698812"/>
              <a:ext cx="5486400"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lnSpc>
                  <a:spcPct val="175000"/>
                </a:lnSpc>
              </a:pPr>
              <a:r>
                <a:rPr lang="en-US" altLang="en-US" sz="1400" dirty="0">
                  <a:latin typeface="Times New Roman" panose="02020603050405020304" pitchFamily="18" charset="0"/>
                </a:rPr>
                <a:t>A quick reference     8</a:t>
              </a:r>
            </a:p>
            <a:p>
              <a:pPr algn="ctr" eaLnBrk="1" hangingPunct="1">
                <a:lnSpc>
                  <a:spcPct val="175000"/>
                </a:lnSpc>
              </a:pPr>
              <a:r>
                <a:rPr lang="en-US" altLang="en-US" sz="1400" b="1" dirty="0">
                  <a:latin typeface="Times New Roman" panose="02020603050405020304" pitchFamily="18" charset="0"/>
                </a:rPr>
                <a:t>References</a:t>
              </a:r>
            </a:p>
            <a:p>
              <a:pPr eaLnBrk="1" hangingPunct="1">
                <a:lnSpc>
                  <a:spcPct val="175000"/>
                </a:lnSpc>
              </a:pPr>
              <a:r>
                <a:rPr lang="en-US" altLang="en-US" sz="1400" dirty="0">
                  <a:latin typeface="Times New Roman" panose="02020603050405020304" pitchFamily="18" charset="0"/>
                </a:rPr>
                <a:t>American Psychological Association. (1994). </a:t>
              </a:r>
              <a:r>
                <a:rPr lang="en-US" altLang="en-US" sz="1400" i="1" dirty="0">
                  <a:latin typeface="Times New Roman" panose="02020603050405020304" pitchFamily="18" charset="0"/>
                </a:rPr>
                <a:t>Diagnostic and  </a:t>
              </a:r>
            </a:p>
            <a:p>
              <a:pPr eaLnBrk="1" hangingPunct="1">
                <a:lnSpc>
                  <a:spcPct val="175000"/>
                </a:lnSpc>
              </a:pPr>
              <a:r>
                <a:rPr lang="en-US" altLang="en-US" sz="1400" i="1" dirty="0">
                  <a:latin typeface="Times New Roman" panose="02020603050405020304" pitchFamily="18" charset="0"/>
                </a:rPr>
                <a:t>      statistical manual of mental disorders</a:t>
              </a:r>
              <a:r>
                <a:rPr lang="en-US" altLang="en-US" sz="1400" dirty="0">
                  <a:latin typeface="Times New Roman" panose="02020603050405020304" pitchFamily="18" charset="0"/>
                </a:rPr>
                <a:t> (4</a:t>
              </a:r>
              <a:r>
                <a:rPr lang="en-US" altLang="en-US" sz="1400" baseline="30000" dirty="0">
                  <a:latin typeface="Times New Roman" panose="02020603050405020304" pitchFamily="18" charset="0"/>
                </a:rPr>
                <a:t>th</a:t>
              </a:r>
              <a:r>
                <a:rPr lang="en-US" altLang="en-US" sz="1400" dirty="0">
                  <a:latin typeface="Times New Roman" panose="02020603050405020304" pitchFamily="18" charset="0"/>
                </a:rPr>
                <a:t>  ed.). Washington, DC:</a:t>
              </a:r>
            </a:p>
            <a:p>
              <a:pPr eaLnBrk="1" hangingPunct="1">
                <a:lnSpc>
                  <a:spcPct val="175000"/>
                </a:lnSpc>
              </a:pPr>
              <a:r>
                <a:rPr lang="en-US" altLang="en-US" sz="1400" dirty="0">
                  <a:latin typeface="Times New Roman" panose="02020603050405020304" pitchFamily="18" charset="0"/>
                </a:rPr>
                <a:t>Author, A.A., Author, B.B., &amp; Author, C.C. (year).  Title of article.  </a:t>
              </a:r>
              <a:r>
                <a:rPr lang="en-US" altLang="en-US" sz="1400" i="1" dirty="0">
                  <a:latin typeface="Times New Roman" panose="02020603050405020304" pitchFamily="18" charset="0"/>
                </a:rPr>
                <a:t>Title </a:t>
              </a:r>
            </a:p>
            <a:p>
              <a:pPr eaLnBrk="1" hangingPunct="1">
                <a:lnSpc>
                  <a:spcPct val="175000"/>
                </a:lnSpc>
              </a:pPr>
              <a:r>
                <a:rPr lang="en-US" altLang="en-US" sz="1400" i="1" dirty="0">
                  <a:latin typeface="Times New Roman" panose="02020603050405020304" pitchFamily="18" charset="0"/>
                </a:rPr>
                <a:t>      of Periodical, xx</a:t>
              </a:r>
              <a:r>
                <a:rPr lang="en-US" altLang="en-US" sz="1400" dirty="0">
                  <a:latin typeface="Times New Roman" panose="02020603050405020304" pitchFamily="18" charset="0"/>
                </a:rPr>
                <a:t>, xxx-xxx.</a:t>
              </a:r>
            </a:p>
            <a:p>
              <a:pPr eaLnBrk="1" hangingPunct="1">
                <a:lnSpc>
                  <a:spcPct val="175000"/>
                </a:lnSpc>
              </a:pPr>
              <a:r>
                <a:rPr lang="en-US" altLang="en-US" sz="1400" dirty="0">
                  <a:latin typeface="Times New Roman" panose="02020603050405020304" pitchFamily="18" charset="0"/>
                </a:rPr>
                <a:t>Author, A.A. (year). </a:t>
              </a:r>
              <a:r>
                <a:rPr lang="en-US" altLang="en-US" sz="1400" u="sng" dirty="0">
                  <a:latin typeface="Times New Roman" panose="02020603050405020304" pitchFamily="18" charset="0"/>
                </a:rPr>
                <a:t>Title of work</a:t>
              </a:r>
              <a:r>
                <a:rPr lang="en-US" altLang="en-US" sz="1400" dirty="0">
                  <a:latin typeface="Times New Roman" panose="02020603050405020304" pitchFamily="18" charset="0"/>
                </a:rPr>
                <a:t>. Location: Publisher.</a:t>
              </a:r>
            </a:p>
            <a:p>
              <a:pPr eaLnBrk="1" hangingPunct="1">
                <a:lnSpc>
                  <a:spcPct val="175000"/>
                </a:lnSpc>
              </a:pPr>
              <a:r>
                <a:rPr lang="en-US" altLang="en-US" sz="1400" dirty="0">
                  <a:latin typeface="Times New Roman" panose="02020603050405020304" pitchFamily="18" charset="0"/>
                </a:rPr>
                <a:t>Author, A.A., &amp; Author, B.B. (year). Title of chapter. In A. Editor, B. </a:t>
              </a:r>
            </a:p>
            <a:p>
              <a:pPr eaLnBrk="1" hangingPunct="1">
                <a:lnSpc>
                  <a:spcPct val="175000"/>
                </a:lnSpc>
              </a:pPr>
              <a:r>
                <a:rPr lang="en-US" altLang="en-US" sz="1400" dirty="0">
                  <a:latin typeface="Times New Roman" panose="02020603050405020304" pitchFamily="18" charset="0"/>
                </a:rPr>
                <a:t>      Editor, &amp; C. Editor (Eds.), </a:t>
              </a:r>
              <a:r>
                <a:rPr lang="en-US" altLang="en-US" sz="1400" i="1" dirty="0">
                  <a:latin typeface="Times New Roman" panose="02020603050405020304" pitchFamily="18" charset="0"/>
                </a:rPr>
                <a:t>Title of book</a:t>
              </a:r>
              <a:r>
                <a:rPr lang="en-US" altLang="en-US" sz="1400" dirty="0">
                  <a:latin typeface="Times New Roman" panose="02020603050405020304" pitchFamily="18" charset="0"/>
                </a:rPr>
                <a:t> (pp. xxx-xxx). Publisher.</a:t>
              </a:r>
            </a:p>
            <a:p>
              <a:pPr eaLnBrk="1" hangingPunct="1">
                <a:lnSpc>
                  <a:spcPct val="175000"/>
                </a:lnSpc>
              </a:pPr>
              <a:r>
                <a:rPr lang="en-US" altLang="en-US" sz="1400" dirty="0">
                  <a:latin typeface="Times New Roman" panose="02020603050405020304" pitchFamily="18" charset="0"/>
                </a:rPr>
                <a:t>     </a:t>
              </a:r>
            </a:p>
          </p:txBody>
        </p:sp>
      </p:grpSp>
    </p:spTree>
    <p:extLst>
      <p:ext uri="{BB962C8B-B14F-4D97-AF65-F5344CB8AC3E}">
        <p14:creationId xmlns:p14="http://schemas.microsoft.com/office/powerpoint/2010/main" val="37338441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1533905"/>
            <a:ext cx="10515600" cy="1464789"/>
          </a:xfrm>
        </p:spPr>
        <p:txBody>
          <a:bodyPr>
            <a:normAutofit/>
          </a:bodyPr>
          <a:lstStyle/>
          <a:p>
            <a:pPr marL="0" indent="0">
              <a:buNone/>
            </a:pPr>
            <a:r>
              <a:rPr lang="en-US" b="1" dirty="0"/>
              <a:t>An APA-style reference</a:t>
            </a:r>
            <a:r>
              <a:rPr lang="en-US" dirty="0"/>
              <a:t> provides information about a source, including the authors, the publication date, the title of the work, and where to access the source. The general format is as follows:</a:t>
            </a:r>
          </a:p>
        </p:txBody>
      </p:sp>
      <p:sp>
        <p:nvSpPr>
          <p:cNvPr id="3" name="Title 2"/>
          <p:cNvSpPr>
            <a:spLocks noGrp="1"/>
          </p:cNvSpPr>
          <p:nvPr>
            <p:ph type="title"/>
          </p:nvPr>
        </p:nvSpPr>
        <p:spPr/>
        <p:txBody>
          <a:bodyPr/>
          <a:lstStyle/>
          <a:p>
            <a:r>
              <a:rPr lang="en-US" dirty="0"/>
              <a:t>General APA Reference Format</a:t>
            </a:r>
          </a:p>
        </p:txBody>
      </p:sp>
      <p:sp>
        <p:nvSpPr>
          <p:cNvPr id="2" name="Rectangle 1"/>
          <p:cNvSpPr/>
          <p:nvPr/>
        </p:nvSpPr>
        <p:spPr>
          <a:xfrm>
            <a:off x="937591" y="2904565"/>
            <a:ext cx="10316817" cy="1384995"/>
          </a:xfrm>
          <a:prstGeom prst="rect">
            <a:avLst/>
          </a:prstGeom>
        </p:spPr>
        <p:txBody>
          <a:bodyPr wrap="square">
            <a:spAutoFit/>
          </a:bodyPr>
          <a:lstStyle/>
          <a:p>
            <a:pPr indent="-457200">
              <a:lnSpc>
                <a:spcPct val="150000"/>
              </a:lnSpc>
            </a:pPr>
            <a:r>
              <a:rPr lang="en-US" sz="2800" dirty="0">
                <a:solidFill>
                  <a:srgbClr val="7030A0"/>
                </a:solidFill>
                <a:latin typeface="Arial" panose="020B0604020202020204" pitchFamily="34" charset="0"/>
                <a:cs typeface="Arial" panose="020B0604020202020204" pitchFamily="34" charset="0"/>
              </a:rPr>
              <a:t>Author1, F. M., Author2, F. M., &amp; Author3, F. M. </a:t>
            </a:r>
            <a:r>
              <a:rPr lang="en-US" sz="2800" dirty="0">
                <a:solidFill>
                  <a:srgbClr val="C00000"/>
                </a:solidFill>
                <a:latin typeface="Arial" panose="020B0604020202020204" pitchFamily="34" charset="0"/>
                <a:cs typeface="Arial" panose="020B0604020202020204" pitchFamily="34" charset="0"/>
              </a:rPr>
              <a:t>(DATE).</a:t>
            </a:r>
            <a:r>
              <a:rPr lang="en-US" sz="2800" dirty="0">
                <a:latin typeface="Arial" panose="020B0604020202020204" pitchFamily="34" charset="0"/>
                <a:cs typeface="Arial" panose="020B0604020202020204" pitchFamily="34" charset="0"/>
              </a:rPr>
              <a:t> </a:t>
            </a:r>
            <a:r>
              <a:rPr lang="en-US" sz="2800" dirty="0">
                <a:solidFill>
                  <a:schemeClr val="accent6">
                    <a:lumMod val="50000"/>
                  </a:schemeClr>
                </a:solidFill>
                <a:latin typeface="Arial" panose="020B0604020202020204" pitchFamily="34" charset="0"/>
                <a:cs typeface="Arial" panose="020B0604020202020204" pitchFamily="34" charset="0"/>
              </a:rPr>
              <a:t>Title of </a:t>
            </a:r>
          </a:p>
          <a:p>
            <a:pPr indent="-457200">
              <a:lnSpc>
                <a:spcPct val="150000"/>
              </a:lnSpc>
            </a:pPr>
            <a:r>
              <a:rPr lang="en-US" sz="2800" dirty="0">
                <a:solidFill>
                  <a:schemeClr val="accent6">
                    <a:lumMod val="50000"/>
                  </a:schemeClr>
                </a:solidFill>
                <a:latin typeface="Arial" panose="020B0604020202020204" pitchFamily="34" charset="0"/>
                <a:cs typeface="Arial" panose="020B0604020202020204" pitchFamily="34" charset="0"/>
              </a:rPr>
              <a:t>         the work.</a:t>
            </a:r>
            <a:r>
              <a:rPr lang="en-US" sz="2800" dirty="0">
                <a:latin typeface="Arial" panose="020B0604020202020204" pitchFamily="34" charset="0"/>
                <a:cs typeface="Arial" panose="020B0604020202020204" pitchFamily="34" charset="0"/>
              </a:rPr>
              <a:t> </a:t>
            </a:r>
            <a:r>
              <a:rPr lang="en-US" sz="2800" dirty="0">
                <a:solidFill>
                  <a:srgbClr val="843C0C"/>
                </a:solidFill>
                <a:latin typeface="Arial" panose="020B0604020202020204" pitchFamily="34" charset="0"/>
                <a:cs typeface="Arial" panose="020B0604020202020204" pitchFamily="34" charset="0"/>
              </a:rPr>
              <a:t>Access Information</a:t>
            </a:r>
            <a:r>
              <a:rPr lang="en-US" sz="2800" dirty="0">
                <a:solidFill>
                  <a:srgbClr val="1F4E79"/>
                </a:solidFill>
                <a:latin typeface="Arial" panose="020B0604020202020204" pitchFamily="34" charset="0"/>
                <a:cs typeface="Arial" panose="020B0604020202020204" pitchFamily="34" charset="0"/>
              </a:rPr>
              <a:t>.</a:t>
            </a:r>
            <a:endParaRPr lang="en-US" sz="2800" dirty="0">
              <a:solidFill>
                <a:schemeClr val="accent2">
                  <a:lumMod val="50000"/>
                </a:schemeClr>
              </a:solidFill>
              <a:latin typeface="Arial" panose="020B0604020202020204" pitchFamily="34" charset="0"/>
              <a:cs typeface="Arial" panose="020B0604020202020204" pitchFamily="34" charset="0"/>
            </a:endParaRPr>
          </a:p>
        </p:txBody>
      </p:sp>
      <p:sp>
        <p:nvSpPr>
          <p:cNvPr id="5" name="Rectangle 4"/>
          <p:cNvSpPr/>
          <p:nvPr/>
        </p:nvSpPr>
        <p:spPr>
          <a:xfrm>
            <a:off x="937591" y="4612341"/>
            <a:ext cx="10416209" cy="9008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Arial" panose="020B0604020202020204" pitchFamily="34" charset="0"/>
                <a:cs typeface="Arial" panose="020B0604020202020204" pitchFamily="34" charset="0"/>
              </a:rPr>
              <a:t>Format note</a:t>
            </a:r>
            <a:r>
              <a:rPr lang="en-US" sz="2000" dirty="0">
                <a:solidFill>
                  <a:schemeClr val="tx1"/>
                </a:solidFill>
                <a:latin typeface="Arial" panose="020B0604020202020204" pitchFamily="34" charset="0"/>
                <a:cs typeface="Arial" panose="020B0604020202020204" pitchFamily="34" charset="0"/>
              </a:rPr>
              <a:t>: APA references use a </a:t>
            </a:r>
            <a:r>
              <a:rPr lang="en-US" sz="2000" b="1" dirty="0">
                <a:solidFill>
                  <a:schemeClr val="tx1"/>
                </a:solidFill>
                <a:latin typeface="Arial" panose="020B0604020202020204" pitchFamily="34" charset="0"/>
                <a:cs typeface="Arial" panose="020B0604020202020204" pitchFamily="34" charset="0"/>
              </a:rPr>
              <a:t>hanging indent</a:t>
            </a:r>
            <a:r>
              <a:rPr lang="en-US" sz="2000" dirty="0">
                <a:solidFill>
                  <a:schemeClr val="tx1"/>
                </a:solidFill>
                <a:latin typeface="Arial" panose="020B0604020202020204" pitchFamily="34" charset="0"/>
                <a:cs typeface="Arial" panose="020B0604020202020204" pitchFamily="34" charset="0"/>
              </a:rPr>
              <a:t>, an indenting format where the first line is flush left on the page, but subsequent lines are indented 0.5 inches (= one ‘tab’).</a:t>
            </a:r>
          </a:p>
        </p:txBody>
      </p:sp>
    </p:spTree>
    <p:extLst>
      <p:ext uri="{BB962C8B-B14F-4D97-AF65-F5344CB8AC3E}">
        <p14:creationId xmlns:p14="http://schemas.microsoft.com/office/powerpoint/2010/main" val="1196999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533905"/>
            <a:ext cx="10685929" cy="4643058"/>
          </a:xfrm>
        </p:spPr>
        <p:txBody>
          <a:bodyPr>
            <a:normAutofit/>
          </a:bodyPr>
          <a:lstStyle/>
          <a:p>
            <a:pPr marL="0" indent="0">
              <a:buNone/>
            </a:pPr>
            <a:r>
              <a:rPr lang="en-US" dirty="0"/>
              <a:t>Plagiarism comes in many forms. In most instances of plagiarism, the plagiarism tends to involve one or more of the following errors:</a:t>
            </a:r>
          </a:p>
          <a:p>
            <a:pPr marL="636588" lvl="1" indent="-293688">
              <a:spcBef>
                <a:spcPts val="1800"/>
              </a:spcBef>
            </a:pPr>
            <a:r>
              <a:rPr lang="en-US" dirty="0"/>
              <a:t>Failure to properly cite sources of information.</a:t>
            </a:r>
          </a:p>
          <a:p>
            <a:pPr marL="636588" lvl="1" indent="-293688">
              <a:spcBef>
                <a:spcPts val="1800"/>
              </a:spcBef>
            </a:pPr>
            <a:r>
              <a:rPr lang="en-US" dirty="0"/>
              <a:t>Citing sources that you have not actually consulted. </a:t>
            </a:r>
          </a:p>
          <a:p>
            <a:pPr marL="636588" lvl="1" indent="-293688">
              <a:spcBef>
                <a:spcPts val="1800"/>
              </a:spcBef>
            </a:pPr>
            <a:r>
              <a:rPr lang="en-US" dirty="0"/>
              <a:t>Overreliance on the words or organizational structure of others.</a:t>
            </a:r>
          </a:p>
          <a:p>
            <a:pPr marL="636588" lvl="1" indent="-293688">
              <a:spcBef>
                <a:spcPts val="1800"/>
              </a:spcBef>
            </a:pPr>
            <a:r>
              <a:rPr lang="en-US" dirty="0"/>
              <a:t>Relying on other people’s ideas at the expense of your own ideas. </a:t>
            </a:r>
          </a:p>
          <a:p>
            <a:pPr marL="636588" lvl="1" indent="-293688">
              <a:spcBef>
                <a:spcPts val="1800"/>
              </a:spcBef>
            </a:pPr>
            <a:r>
              <a:rPr lang="en-US" dirty="0"/>
              <a:t>Submitting the same work for multiple courses (self-plagiarism).</a:t>
            </a:r>
          </a:p>
        </p:txBody>
      </p:sp>
      <p:sp>
        <p:nvSpPr>
          <p:cNvPr id="2" name="Title 1"/>
          <p:cNvSpPr>
            <a:spLocks noGrp="1"/>
          </p:cNvSpPr>
          <p:nvPr>
            <p:ph type="title"/>
          </p:nvPr>
        </p:nvSpPr>
        <p:spPr/>
        <p:txBody>
          <a:bodyPr/>
          <a:lstStyle/>
          <a:p>
            <a:r>
              <a:rPr lang="en-US" dirty="0"/>
              <a:t>Plagiarism comes in many forms!</a:t>
            </a:r>
          </a:p>
        </p:txBody>
      </p:sp>
    </p:spTree>
    <p:extLst>
      <p:ext uri="{BB962C8B-B14F-4D97-AF65-F5344CB8AC3E}">
        <p14:creationId xmlns:p14="http://schemas.microsoft.com/office/powerpoint/2010/main" val="33720377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87505" y="2497873"/>
            <a:ext cx="10416988" cy="309938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a:t>Finding the reference information</a:t>
            </a:r>
          </a:p>
        </p:txBody>
      </p:sp>
      <p:grpSp>
        <p:nvGrpSpPr>
          <p:cNvPr id="6" name="Group 5"/>
          <p:cNvGrpSpPr/>
          <p:nvPr/>
        </p:nvGrpSpPr>
        <p:grpSpPr>
          <a:xfrm>
            <a:off x="1100356" y="2642876"/>
            <a:ext cx="10089897" cy="2910973"/>
            <a:chOff x="876314" y="1227656"/>
            <a:chExt cx="10089897" cy="2910973"/>
          </a:xfrm>
        </p:grpSpPr>
        <p:sp>
          <p:nvSpPr>
            <p:cNvPr id="7" name="TextBox 6"/>
            <p:cNvSpPr txBox="1"/>
            <p:nvPr/>
          </p:nvSpPr>
          <p:spPr>
            <a:xfrm>
              <a:off x="2084810" y="1227656"/>
              <a:ext cx="810813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Journal Title, Volume#, Issue #, Month Year, </a:t>
              </a:r>
              <a:r>
                <a:rPr lang="en-US" sz="2400" dirty="0">
                  <a:latin typeface="Arial" panose="020B0604020202020204" pitchFamily="34" charset="0"/>
                  <a:cs typeface="Arial" panose="020B0604020202020204" pitchFamily="34" charset="0"/>
                </a:rPr>
                <a:t>https://doi.org/xxx</a:t>
              </a:r>
              <a:r>
                <a:rPr lang="en-US" sz="2400" dirty="0">
                  <a:latin typeface="Times New Roman" panose="02020603050405020304" pitchFamily="18" charset="0"/>
                  <a:cs typeface="Times New Roman" panose="02020603050405020304" pitchFamily="18" charset="0"/>
                </a:rPr>
                <a:t> </a:t>
              </a:r>
            </a:p>
          </p:txBody>
        </p:sp>
        <p:sp>
          <p:nvSpPr>
            <p:cNvPr id="8" name="TextBox 7"/>
            <p:cNvSpPr txBox="1"/>
            <p:nvPr/>
          </p:nvSpPr>
          <p:spPr>
            <a:xfrm>
              <a:off x="927782" y="2582800"/>
              <a:ext cx="7372146" cy="523220"/>
            </a:xfrm>
            <a:prstGeom prst="rect">
              <a:avLst/>
            </a:prstGeom>
            <a:noFill/>
          </p:spPr>
          <p:txBody>
            <a:bodyPr wrap="none" rtlCol="0">
              <a:spAutoFit/>
            </a:bodyPr>
            <a:lstStyle/>
            <a:p>
              <a:r>
                <a:rPr lang="en-US" sz="2800" i="1" dirty="0">
                  <a:latin typeface="Times New Roman" panose="02020603050405020304" pitchFamily="18" charset="0"/>
                  <a:cs typeface="Times New Roman" panose="02020603050405020304" pitchFamily="18" charset="0"/>
                </a:rPr>
                <a:t>F. M. Author1, F. M. Author-Last 2, F.M. Author 3</a:t>
              </a:r>
            </a:p>
          </p:txBody>
        </p:sp>
        <p:sp>
          <p:nvSpPr>
            <p:cNvPr id="9" name="TextBox 8"/>
            <p:cNvSpPr txBox="1"/>
            <p:nvPr/>
          </p:nvSpPr>
          <p:spPr>
            <a:xfrm>
              <a:off x="876314" y="1862945"/>
              <a:ext cx="2689839" cy="646331"/>
            </a:xfrm>
            <a:prstGeom prst="rect">
              <a:avLst/>
            </a:prstGeom>
            <a:noFill/>
          </p:spPr>
          <p:txBody>
            <a:bodyPr wrap="none" rtlCol="0">
              <a:spAutoFit/>
            </a:bodyPr>
            <a:lstStyle/>
            <a:p>
              <a:r>
                <a:rPr lang="en-US" sz="3600" b="1" dirty="0">
                  <a:latin typeface="Arial" panose="020B0604020202020204" pitchFamily="34" charset="0"/>
                  <a:cs typeface="Arial" panose="020B0604020202020204" pitchFamily="34" charset="0"/>
                </a:rPr>
                <a:t>Article Title</a:t>
              </a:r>
            </a:p>
          </p:txBody>
        </p:sp>
        <p:sp>
          <p:nvSpPr>
            <p:cNvPr id="10" name="TextBox 9"/>
            <p:cNvSpPr txBox="1"/>
            <p:nvPr/>
          </p:nvSpPr>
          <p:spPr>
            <a:xfrm>
              <a:off x="3853070" y="3285430"/>
              <a:ext cx="1521570"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Abstract</a:t>
              </a:r>
            </a:p>
          </p:txBody>
        </p:sp>
        <p:sp>
          <p:nvSpPr>
            <p:cNvPr id="11" name="Rounded Rectangle 10"/>
            <p:cNvSpPr/>
            <p:nvPr/>
          </p:nvSpPr>
          <p:spPr>
            <a:xfrm>
              <a:off x="3969064" y="4092910"/>
              <a:ext cx="6977270" cy="45719"/>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988941" y="3808650"/>
              <a:ext cx="6977270" cy="45719"/>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76314" y="3285430"/>
              <a:ext cx="1739579"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Keywords</a:t>
              </a:r>
            </a:p>
          </p:txBody>
        </p:sp>
        <p:sp>
          <p:nvSpPr>
            <p:cNvPr id="14" name="Rounded Rectangle 13"/>
            <p:cNvSpPr/>
            <p:nvPr/>
          </p:nvSpPr>
          <p:spPr>
            <a:xfrm>
              <a:off x="1023722" y="4092910"/>
              <a:ext cx="2223173" cy="45719"/>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043599" y="3808650"/>
              <a:ext cx="2223173" cy="45719"/>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10604805" y="2642875"/>
            <a:ext cx="511870" cy="461665"/>
          </a:xfrm>
          <a:prstGeom prst="rect">
            <a:avLst/>
          </a:prstGeom>
          <a:noFill/>
        </p:spPr>
        <p:txBody>
          <a:bodyPr wrap="square" rtlCol="0">
            <a:spAutoFit/>
          </a:bodyPr>
          <a:lstStyle/>
          <a:p>
            <a:r>
              <a:rPr lang="en-US" sz="2400" dirty="0">
                <a:solidFill>
                  <a:srgbClr val="843C0C"/>
                </a:solidFill>
                <a:latin typeface="Times New Roman" panose="02020603050405020304" pitchFamily="18" charset="0"/>
                <a:cs typeface="Times New Roman" panose="02020603050405020304" pitchFamily="18" charset="0"/>
              </a:rPr>
              <a:t>12</a:t>
            </a:r>
          </a:p>
        </p:txBody>
      </p:sp>
      <p:sp>
        <p:nvSpPr>
          <p:cNvPr id="18" name="Rectangle 17"/>
          <p:cNvSpPr/>
          <p:nvPr/>
        </p:nvSpPr>
        <p:spPr>
          <a:xfrm>
            <a:off x="838200" y="1435971"/>
            <a:ext cx="10515599" cy="830997"/>
          </a:xfrm>
          <a:prstGeom prst="rect">
            <a:avLst/>
          </a:prstGeom>
        </p:spPr>
        <p:txBody>
          <a:bodyPr wrap="square">
            <a:spAutoFit/>
          </a:bodyPr>
          <a:lstStyle/>
          <a:p>
            <a:pPr>
              <a:spcBef>
                <a:spcPts val="3000"/>
              </a:spcBef>
            </a:pPr>
            <a:r>
              <a:rPr lang="en-US" sz="2400" dirty="0">
                <a:latin typeface="Arial" panose="020B0604020202020204" pitchFamily="34" charset="0"/>
                <a:cs typeface="Arial" panose="020B0604020202020204" pitchFamily="34" charset="0"/>
              </a:rPr>
              <a:t>Pasted below is an example of what the beginning page of a research article might look like.  On the next slide, we will use it to create a reference.</a:t>
            </a:r>
          </a:p>
        </p:txBody>
      </p:sp>
    </p:spTree>
    <p:extLst>
      <p:ext uri="{BB962C8B-B14F-4D97-AF65-F5344CB8AC3E}">
        <p14:creationId xmlns:p14="http://schemas.microsoft.com/office/powerpoint/2010/main" val="23541049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38200" y="2173328"/>
            <a:ext cx="10416988" cy="207576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a:t>References for journal articles</a:t>
            </a:r>
          </a:p>
        </p:txBody>
      </p:sp>
      <p:grpSp>
        <p:nvGrpSpPr>
          <p:cNvPr id="6" name="Group 5"/>
          <p:cNvGrpSpPr/>
          <p:nvPr/>
        </p:nvGrpSpPr>
        <p:grpSpPr>
          <a:xfrm>
            <a:off x="1044644" y="2283806"/>
            <a:ext cx="10661736" cy="1731978"/>
            <a:chOff x="869907" y="1504206"/>
            <a:chExt cx="10661736" cy="1731978"/>
          </a:xfrm>
        </p:grpSpPr>
        <p:sp>
          <p:nvSpPr>
            <p:cNvPr id="7" name="TextBox 6"/>
            <p:cNvSpPr txBox="1"/>
            <p:nvPr/>
          </p:nvSpPr>
          <p:spPr>
            <a:xfrm>
              <a:off x="3423508" y="1504206"/>
              <a:ext cx="8108135" cy="400110"/>
            </a:xfrm>
            <a:prstGeom prst="rect">
              <a:avLst/>
            </a:prstGeom>
            <a:noFill/>
          </p:spPr>
          <p:txBody>
            <a:bodyPr wrap="square" rtlCol="0">
              <a:spAutoFit/>
            </a:bodyPr>
            <a:lstStyle/>
            <a:p>
              <a:r>
                <a:rPr lang="en-US" sz="2000" dirty="0">
                  <a:solidFill>
                    <a:srgbClr val="CC00CC"/>
                  </a:solidFill>
                  <a:latin typeface="Times New Roman" panose="02020603050405020304" pitchFamily="18" charset="0"/>
                  <a:cs typeface="Times New Roman" panose="02020603050405020304" pitchFamily="18" charset="0"/>
                </a:rPr>
                <a:t>Journal Title</a:t>
              </a:r>
              <a:r>
                <a:rPr lang="en-US" sz="2000" dirty="0">
                  <a:latin typeface="Times New Roman" panose="02020603050405020304" pitchFamily="18" charset="0"/>
                  <a:cs typeface="Times New Roman" panose="02020603050405020304" pitchFamily="18" charset="0"/>
                </a:rPr>
                <a:t>, </a:t>
              </a:r>
              <a:r>
                <a:rPr lang="en-US" sz="2000" dirty="0">
                  <a:solidFill>
                    <a:srgbClr val="843C0C"/>
                  </a:solidFill>
                  <a:latin typeface="Times New Roman" panose="02020603050405020304" pitchFamily="18" charset="0"/>
                  <a:cs typeface="Times New Roman" panose="02020603050405020304" pitchFamily="18" charset="0"/>
                </a:rPr>
                <a:t>Volume#, Issue #</a:t>
              </a:r>
              <a:r>
                <a:rPr lang="en-US" sz="2000" dirty="0">
                  <a:latin typeface="Times New Roman" panose="02020603050405020304" pitchFamily="18" charset="0"/>
                  <a:cs typeface="Times New Roman" panose="02020603050405020304" pitchFamily="18" charset="0"/>
                </a:rPr>
                <a:t>, Month</a:t>
              </a:r>
              <a:r>
                <a:rPr lang="en-US" sz="2000" dirty="0">
                  <a:solidFill>
                    <a:srgbClr val="C00000"/>
                  </a:solidFill>
                  <a:latin typeface="Times New Roman" panose="02020603050405020304" pitchFamily="18" charset="0"/>
                  <a:cs typeface="Times New Roman" panose="02020603050405020304" pitchFamily="18" charset="0"/>
                </a:rPr>
                <a:t> Year</a:t>
              </a:r>
              <a:r>
                <a:rPr lang="en-US" sz="2000" dirty="0">
                  <a:latin typeface="Times New Roman" panose="02020603050405020304" pitchFamily="18" charset="0"/>
                  <a:cs typeface="Times New Roman" panose="02020603050405020304" pitchFamily="18" charset="0"/>
                </a:rPr>
                <a:t>, </a:t>
              </a:r>
              <a:r>
                <a:rPr lang="en-US" sz="2000" dirty="0">
                  <a:solidFill>
                    <a:srgbClr val="2A7ACA"/>
                  </a:solidFill>
                  <a:latin typeface="Arial" panose="020B0604020202020204" pitchFamily="34" charset="0"/>
                  <a:cs typeface="Arial" panose="020B0604020202020204" pitchFamily="34" charset="0"/>
                </a:rPr>
                <a:t>https://doi.org/xxx</a:t>
              </a:r>
              <a:r>
                <a:rPr lang="en-US" sz="2000" dirty="0">
                  <a:solidFill>
                    <a:srgbClr val="2A7ACA"/>
                  </a:solidFill>
                  <a:latin typeface="Times New Roman" panose="02020603050405020304" pitchFamily="18" charset="0"/>
                  <a:cs typeface="Times New Roman" panose="02020603050405020304" pitchFamily="18" charset="0"/>
                </a:rPr>
                <a:t> </a:t>
              </a:r>
            </a:p>
          </p:txBody>
        </p:sp>
        <p:sp>
          <p:nvSpPr>
            <p:cNvPr id="8" name="TextBox 7"/>
            <p:cNvSpPr txBox="1"/>
            <p:nvPr/>
          </p:nvSpPr>
          <p:spPr>
            <a:xfrm>
              <a:off x="869907" y="2774519"/>
              <a:ext cx="6340903" cy="461665"/>
            </a:xfrm>
            <a:prstGeom prst="rect">
              <a:avLst/>
            </a:prstGeom>
            <a:noFill/>
          </p:spPr>
          <p:txBody>
            <a:bodyPr wrap="none" rtlCol="0">
              <a:spAutoFit/>
            </a:bodyPr>
            <a:lstStyle/>
            <a:p>
              <a:r>
                <a:rPr lang="en-US" sz="2400" i="1" dirty="0">
                  <a:solidFill>
                    <a:srgbClr val="7030A0"/>
                  </a:solidFill>
                  <a:latin typeface="Times New Roman" panose="02020603050405020304" pitchFamily="18" charset="0"/>
                  <a:cs typeface="Times New Roman" panose="02020603050405020304" pitchFamily="18" charset="0"/>
                </a:rPr>
                <a:t>F. M. Author1, F. M. Author-Last 2, F.M. Author 3</a:t>
              </a:r>
            </a:p>
          </p:txBody>
        </p:sp>
        <p:sp>
          <p:nvSpPr>
            <p:cNvPr id="9" name="TextBox 8"/>
            <p:cNvSpPr txBox="1"/>
            <p:nvPr/>
          </p:nvSpPr>
          <p:spPr>
            <a:xfrm>
              <a:off x="869907" y="2064045"/>
              <a:ext cx="2408608" cy="584775"/>
            </a:xfrm>
            <a:prstGeom prst="rect">
              <a:avLst/>
            </a:prstGeom>
            <a:noFill/>
          </p:spPr>
          <p:txBody>
            <a:bodyPr wrap="none" rtlCol="0">
              <a:spAutoFit/>
            </a:bodyPr>
            <a:lstStyle/>
            <a:p>
              <a:r>
                <a:rPr lang="en-US" sz="3200" b="1" dirty="0">
                  <a:solidFill>
                    <a:schemeClr val="accent6">
                      <a:lumMod val="75000"/>
                    </a:schemeClr>
                  </a:solidFill>
                  <a:latin typeface="Arial" panose="020B0604020202020204" pitchFamily="34" charset="0"/>
                  <a:cs typeface="Arial" panose="020B0604020202020204" pitchFamily="34" charset="0"/>
                </a:rPr>
                <a:t>Article Title</a:t>
              </a:r>
            </a:p>
          </p:txBody>
        </p:sp>
      </p:grpSp>
      <p:sp>
        <p:nvSpPr>
          <p:cNvPr id="17" name="TextBox 16"/>
          <p:cNvSpPr txBox="1"/>
          <p:nvPr/>
        </p:nvSpPr>
        <p:spPr>
          <a:xfrm>
            <a:off x="10421686" y="2276442"/>
            <a:ext cx="511870" cy="400110"/>
          </a:xfrm>
          <a:prstGeom prst="rect">
            <a:avLst/>
          </a:prstGeom>
          <a:noFill/>
        </p:spPr>
        <p:txBody>
          <a:bodyPr wrap="square" rtlCol="0">
            <a:spAutoFit/>
          </a:bodyPr>
          <a:lstStyle/>
          <a:p>
            <a:r>
              <a:rPr lang="en-US" sz="2000" dirty="0">
                <a:solidFill>
                  <a:srgbClr val="843C0C"/>
                </a:solidFill>
                <a:latin typeface="Times New Roman" panose="02020603050405020304" pitchFamily="18" charset="0"/>
                <a:cs typeface="Times New Roman" panose="02020603050405020304" pitchFamily="18" charset="0"/>
              </a:rPr>
              <a:t>12</a:t>
            </a:r>
          </a:p>
        </p:txBody>
      </p:sp>
      <p:sp>
        <p:nvSpPr>
          <p:cNvPr id="18" name="Rectangle 17"/>
          <p:cNvSpPr/>
          <p:nvPr/>
        </p:nvSpPr>
        <p:spPr>
          <a:xfrm>
            <a:off x="920196" y="4539236"/>
            <a:ext cx="10242176" cy="984885"/>
          </a:xfrm>
          <a:prstGeom prst="rect">
            <a:avLst/>
          </a:prstGeom>
        </p:spPr>
        <p:txBody>
          <a:bodyPr wrap="square">
            <a:spAutoFit/>
          </a:bodyPr>
          <a:lstStyle/>
          <a:p>
            <a:pPr>
              <a:spcBef>
                <a:spcPts val="2400"/>
              </a:spcBef>
            </a:pPr>
            <a:r>
              <a:rPr lang="en-US" sz="2400" dirty="0">
                <a:solidFill>
                  <a:srgbClr val="7030A0"/>
                </a:solidFill>
                <a:latin typeface="Arial" panose="020B0604020202020204" pitchFamily="34" charset="0"/>
                <a:cs typeface="Arial" panose="020B0604020202020204" pitchFamily="34" charset="0"/>
              </a:rPr>
              <a:t>Author1, F. M., Author-Last 2, F. M., &amp; Author3, F. M. </a:t>
            </a:r>
            <a:r>
              <a:rPr lang="en-US" sz="2400" dirty="0">
                <a:solidFill>
                  <a:srgbClr val="C00000"/>
                </a:solidFill>
                <a:latin typeface="Arial" panose="020B0604020202020204" pitchFamily="34" charset="0"/>
                <a:cs typeface="Arial" panose="020B0604020202020204" pitchFamily="34" charset="0"/>
              </a:rPr>
              <a:t>(YEAR).</a:t>
            </a:r>
            <a:r>
              <a:rPr lang="en-US" sz="2400" dirty="0">
                <a:latin typeface="Arial" panose="020B0604020202020204" pitchFamily="34" charset="0"/>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Article title.</a:t>
            </a:r>
            <a:r>
              <a:rPr lang="en-US" sz="2400" dirty="0">
                <a:latin typeface="Arial" panose="020B0604020202020204" pitchFamily="34" charset="0"/>
                <a:cs typeface="Arial" panose="020B0604020202020204" pitchFamily="34" charset="0"/>
              </a:rPr>
              <a:t> </a:t>
            </a:r>
          </a:p>
          <a:p>
            <a:pPr>
              <a:spcBef>
                <a:spcPts val="1200"/>
              </a:spcBef>
            </a:pPr>
            <a:r>
              <a:rPr lang="en-US" sz="2400" i="1" dirty="0">
                <a:solidFill>
                  <a:srgbClr val="1F4E79"/>
                </a:solidFill>
                <a:latin typeface="Arial" panose="020B0604020202020204" pitchFamily="34" charset="0"/>
                <a:cs typeface="Arial" panose="020B0604020202020204" pitchFamily="34" charset="0"/>
              </a:rPr>
              <a:t>       </a:t>
            </a:r>
            <a:r>
              <a:rPr lang="en-US" sz="2400" i="1" dirty="0">
                <a:solidFill>
                  <a:srgbClr val="CC00CC"/>
                </a:solidFill>
                <a:latin typeface="Arial" panose="020B0604020202020204" pitchFamily="34" charset="0"/>
                <a:cs typeface="Arial" panose="020B0604020202020204" pitchFamily="34" charset="0"/>
              </a:rPr>
              <a:t>Journal Title</a:t>
            </a:r>
            <a:r>
              <a:rPr lang="en-US" sz="2400" i="1" dirty="0">
                <a:solidFill>
                  <a:srgbClr val="1F4E79"/>
                </a:solidFill>
                <a:latin typeface="Arial" panose="020B0604020202020204" pitchFamily="34" charset="0"/>
                <a:cs typeface="Arial" panose="020B0604020202020204" pitchFamily="34" charset="0"/>
              </a:rPr>
              <a:t>, </a:t>
            </a:r>
            <a:r>
              <a:rPr lang="en-US" sz="2400" i="1" dirty="0">
                <a:solidFill>
                  <a:srgbClr val="843C0C"/>
                </a:solidFill>
                <a:latin typeface="Arial" panose="020B0604020202020204" pitchFamily="34" charset="0"/>
                <a:cs typeface="Arial" panose="020B0604020202020204" pitchFamily="34" charset="0"/>
              </a:rPr>
              <a:t>Periodical Information</a:t>
            </a:r>
            <a:r>
              <a:rPr lang="en-US" sz="2400" i="1" dirty="0">
                <a:solidFill>
                  <a:srgbClr val="1F4E79"/>
                </a:solidFill>
                <a:latin typeface="Arial" panose="020B0604020202020204" pitchFamily="34" charset="0"/>
                <a:cs typeface="Arial" panose="020B0604020202020204" pitchFamily="34" charset="0"/>
              </a:rPr>
              <a:t>, </a:t>
            </a:r>
            <a:r>
              <a:rPr lang="en-US" sz="2400" dirty="0">
                <a:solidFill>
                  <a:srgbClr val="2A7ACA"/>
                </a:solidFill>
                <a:latin typeface="Arial" panose="020B0604020202020204" pitchFamily="34" charset="0"/>
                <a:cs typeface="Arial" panose="020B0604020202020204" pitchFamily="34" charset="0"/>
              </a:rPr>
              <a:t>https://doi.org/DOI</a:t>
            </a:r>
          </a:p>
        </p:txBody>
      </p:sp>
      <p:sp>
        <p:nvSpPr>
          <p:cNvPr id="19" name="TextBox 18">
            <a:extLst>
              <a:ext uri="{FF2B5EF4-FFF2-40B4-BE49-F238E27FC236}">
                <a16:creationId xmlns:a16="http://schemas.microsoft.com/office/drawing/2014/main" id="{A636C1E7-1E9B-4647-A46B-378A7254BCA1}"/>
              </a:ext>
            </a:extLst>
          </p:cNvPr>
          <p:cNvSpPr txBox="1"/>
          <p:nvPr/>
        </p:nvSpPr>
        <p:spPr>
          <a:xfrm>
            <a:off x="838200" y="1511444"/>
            <a:ext cx="10868180" cy="461665"/>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Can you identify the information needed to construct reference?</a:t>
            </a:r>
          </a:p>
        </p:txBody>
      </p:sp>
    </p:spTree>
    <p:extLst>
      <p:ext uri="{BB962C8B-B14F-4D97-AF65-F5344CB8AC3E}">
        <p14:creationId xmlns:p14="http://schemas.microsoft.com/office/powerpoint/2010/main" val="18148112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351904"/>
            <a:ext cx="10659035" cy="3309307"/>
          </a:xfrm>
          <a:ln>
            <a:noFill/>
          </a:ln>
        </p:spPr>
        <p:txBody>
          <a:bodyPr>
            <a:normAutofit/>
          </a:bodyPr>
          <a:lstStyle/>
          <a:p>
            <a:r>
              <a:rPr lang="en-US" dirty="0"/>
              <a:t>“In a reference, the </a:t>
            </a:r>
            <a:r>
              <a:rPr lang="en-US" i="1" dirty="0"/>
              <a:t>author</a:t>
            </a:r>
            <a:r>
              <a:rPr lang="en-US" dirty="0"/>
              <a:t> refers broadly to the person(s) or group responsible for a work” (American Psychological Association, 2020, p. 285).</a:t>
            </a:r>
          </a:p>
          <a:p>
            <a:pPr lvl="1">
              <a:spcBef>
                <a:spcPts val="2400"/>
              </a:spcBef>
            </a:pPr>
            <a:r>
              <a:rPr lang="en-US" dirty="0"/>
              <a:t>Include the last name and first and middle initial of all authors. Pay attention to hyphenated and double last names! These matter.</a:t>
            </a:r>
          </a:p>
          <a:p>
            <a:pPr lvl="1">
              <a:spcBef>
                <a:spcPts val="2400"/>
              </a:spcBef>
            </a:pPr>
            <a:r>
              <a:rPr lang="en-US" dirty="0"/>
              <a:t>In APA style, the order of authorship matters. List the authors of a given source </a:t>
            </a:r>
            <a:r>
              <a:rPr lang="en-US" u="sng" dirty="0"/>
              <a:t>in the same order as presented in that source</a:t>
            </a:r>
            <a:r>
              <a:rPr lang="en-US" dirty="0"/>
              <a:t>.</a:t>
            </a:r>
          </a:p>
        </p:txBody>
      </p:sp>
      <p:sp>
        <p:nvSpPr>
          <p:cNvPr id="3" name="Title 2"/>
          <p:cNvSpPr>
            <a:spLocks noGrp="1"/>
          </p:cNvSpPr>
          <p:nvPr>
            <p:ph type="title"/>
          </p:nvPr>
        </p:nvSpPr>
        <p:spPr/>
        <p:txBody>
          <a:bodyPr/>
          <a:lstStyle/>
          <a:p>
            <a:r>
              <a:rPr lang="en-US" dirty="0"/>
              <a:t>Authors and authorship order</a:t>
            </a:r>
          </a:p>
        </p:txBody>
      </p:sp>
      <p:sp>
        <p:nvSpPr>
          <p:cNvPr id="7" name="Rectangle 6"/>
          <p:cNvSpPr/>
          <p:nvPr/>
        </p:nvSpPr>
        <p:spPr>
          <a:xfrm>
            <a:off x="838201" y="1594304"/>
            <a:ext cx="7700681" cy="461665"/>
          </a:xfrm>
          <a:prstGeom prst="rect">
            <a:avLst/>
          </a:prstGeom>
        </p:spPr>
        <p:txBody>
          <a:bodyPr wrap="square">
            <a:spAutoFit/>
          </a:bodyPr>
          <a:lstStyle/>
          <a:p>
            <a:pPr>
              <a:spcBef>
                <a:spcPts val="3000"/>
              </a:spcBef>
            </a:pPr>
            <a:r>
              <a:rPr lang="en-US" sz="2400" dirty="0">
                <a:solidFill>
                  <a:srgbClr val="7030A0"/>
                </a:solidFill>
                <a:latin typeface="Arial" panose="020B0604020202020204" pitchFamily="34" charset="0"/>
                <a:cs typeface="Arial" panose="020B0604020202020204" pitchFamily="34" charset="0"/>
              </a:rPr>
              <a:t>Author1, F. M., Author-Last 2, F. M., &amp; Author3, F. M. </a:t>
            </a:r>
            <a:endParaRPr lang="en-US" sz="2400"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2574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891989" y="2648830"/>
            <a:ext cx="10242176" cy="984885"/>
          </a:xfrm>
          <a:prstGeom prst="rect">
            <a:avLst/>
          </a:prstGeom>
        </p:spPr>
        <p:txBody>
          <a:bodyPr wrap="square">
            <a:spAutoFit/>
          </a:bodyPr>
          <a:lstStyle/>
          <a:p>
            <a:pPr>
              <a:spcBef>
                <a:spcPts val="3000"/>
              </a:spcBef>
            </a:pPr>
            <a:r>
              <a:rPr lang="en-US" sz="2400" dirty="0">
                <a:solidFill>
                  <a:srgbClr val="7030A0"/>
                </a:solidFill>
                <a:latin typeface="Arial" panose="020B0604020202020204" pitchFamily="34" charset="0"/>
                <a:cs typeface="Arial" panose="020B0604020202020204" pitchFamily="34" charset="0"/>
              </a:rPr>
              <a:t>Author1, F. M., Author-Last 2, F. M., &amp; Author3, F. M. </a:t>
            </a:r>
            <a:r>
              <a:rPr lang="en-US" sz="2400" dirty="0">
                <a:solidFill>
                  <a:srgbClr val="C00000"/>
                </a:solidFill>
                <a:latin typeface="Arial" panose="020B0604020202020204" pitchFamily="34" charset="0"/>
                <a:cs typeface="Arial" panose="020B0604020202020204" pitchFamily="34" charset="0"/>
              </a:rPr>
              <a:t>(YEAR).</a:t>
            </a:r>
            <a:r>
              <a:rPr lang="en-US" sz="2400" dirty="0">
                <a:latin typeface="Arial" panose="020B0604020202020204" pitchFamily="34" charset="0"/>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Article title.</a:t>
            </a:r>
            <a:r>
              <a:rPr lang="en-US" sz="2400" dirty="0">
                <a:latin typeface="Arial" panose="020B0604020202020204" pitchFamily="34" charset="0"/>
                <a:cs typeface="Arial" panose="020B0604020202020204" pitchFamily="34" charset="0"/>
              </a:rPr>
              <a:t> </a:t>
            </a:r>
          </a:p>
          <a:p>
            <a:pPr>
              <a:spcBef>
                <a:spcPts val="1200"/>
              </a:spcBef>
            </a:pPr>
            <a:r>
              <a:rPr lang="en-US" sz="2400" i="1" dirty="0">
                <a:solidFill>
                  <a:srgbClr val="1F4E79"/>
                </a:solidFill>
                <a:latin typeface="Arial" panose="020B0604020202020204" pitchFamily="34" charset="0"/>
                <a:cs typeface="Arial" panose="020B0604020202020204" pitchFamily="34" charset="0"/>
              </a:rPr>
              <a:t>       Journal Title, </a:t>
            </a:r>
            <a:r>
              <a:rPr lang="en-US" sz="2400" i="1" dirty="0">
                <a:solidFill>
                  <a:srgbClr val="843C0C"/>
                </a:solidFill>
                <a:latin typeface="Arial" panose="020B0604020202020204" pitchFamily="34" charset="0"/>
                <a:cs typeface="Arial" panose="020B0604020202020204" pitchFamily="34" charset="0"/>
              </a:rPr>
              <a:t>Periodical Information</a:t>
            </a:r>
            <a:r>
              <a:rPr lang="en-US" sz="2400" i="1" dirty="0">
                <a:solidFill>
                  <a:srgbClr val="1F4E79"/>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https://doi.org/DOI</a:t>
            </a:r>
            <a:endParaRPr lang="en-US" sz="2400" dirty="0">
              <a:solidFill>
                <a:schemeClr val="accent2">
                  <a:lumMod val="50000"/>
                </a:schemeClr>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838200" y="1533905"/>
            <a:ext cx="10515600" cy="590730"/>
          </a:xfrm>
        </p:spPr>
        <p:txBody>
          <a:bodyPr>
            <a:normAutofit/>
          </a:bodyPr>
          <a:lstStyle/>
          <a:p>
            <a:pPr marL="0" indent="0">
              <a:buNone/>
            </a:pPr>
            <a:r>
              <a:rPr lang="en-US" dirty="0"/>
              <a:t>When typing out the article title, only capitalize the first letter of the title.</a:t>
            </a:r>
          </a:p>
        </p:txBody>
      </p:sp>
      <p:sp>
        <p:nvSpPr>
          <p:cNvPr id="3" name="Title 2"/>
          <p:cNvSpPr>
            <a:spLocks noGrp="1"/>
          </p:cNvSpPr>
          <p:nvPr>
            <p:ph type="title"/>
          </p:nvPr>
        </p:nvSpPr>
        <p:spPr/>
        <p:txBody>
          <a:bodyPr/>
          <a:lstStyle/>
          <a:p>
            <a:r>
              <a:rPr lang="en-US" dirty="0"/>
              <a:t>Article Title</a:t>
            </a:r>
          </a:p>
        </p:txBody>
      </p:sp>
      <p:sp>
        <p:nvSpPr>
          <p:cNvPr id="18" name="TextBox 17"/>
          <p:cNvSpPr txBox="1"/>
          <p:nvPr/>
        </p:nvSpPr>
        <p:spPr>
          <a:xfrm>
            <a:off x="4668157" y="4157910"/>
            <a:ext cx="2689839" cy="646331"/>
          </a:xfrm>
          <a:prstGeom prst="rect">
            <a:avLst/>
          </a:prstGeom>
          <a:noFill/>
        </p:spPr>
        <p:txBody>
          <a:bodyPr wrap="none" rtlCol="0">
            <a:spAutoFit/>
          </a:bodyPr>
          <a:lstStyle/>
          <a:p>
            <a:r>
              <a:rPr lang="en-US" sz="3600" b="1" dirty="0">
                <a:solidFill>
                  <a:schemeClr val="accent6">
                    <a:lumMod val="75000"/>
                  </a:schemeClr>
                </a:solidFill>
                <a:latin typeface="Arial" panose="020B0604020202020204" pitchFamily="34" charset="0"/>
                <a:cs typeface="Arial" panose="020B0604020202020204" pitchFamily="34" charset="0"/>
              </a:rPr>
              <a:t>Article Title</a:t>
            </a:r>
          </a:p>
        </p:txBody>
      </p:sp>
      <p:sp>
        <p:nvSpPr>
          <p:cNvPr id="5" name="Rectangle 4"/>
          <p:cNvSpPr/>
          <p:nvPr/>
        </p:nvSpPr>
        <p:spPr>
          <a:xfrm>
            <a:off x="9215500" y="2648830"/>
            <a:ext cx="1640540" cy="440983"/>
          </a:xfrm>
          <a:prstGeom prst="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50000"/>
                </a:schemeClr>
              </a:solidFill>
            </a:endParaRPr>
          </a:p>
        </p:txBody>
      </p:sp>
    </p:spTree>
    <p:extLst>
      <p:ext uri="{BB962C8B-B14F-4D97-AF65-F5344CB8AC3E}">
        <p14:creationId xmlns:p14="http://schemas.microsoft.com/office/powerpoint/2010/main" val="325538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38200" y="2997406"/>
            <a:ext cx="10416988" cy="281172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a:t>Publication Year</a:t>
            </a:r>
          </a:p>
        </p:txBody>
      </p:sp>
      <p:grpSp>
        <p:nvGrpSpPr>
          <p:cNvPr id="6" name="Group 5"/>
          <p:cNvGrpSpPr/>
          <p:nvPr/>
        </p:nvGrpSpPr>
        <p:grpSpPr>
          <a:xfrm>
            <a:off x="1051051" y="3689800"/>
            <a:ext cx="10089897" cy="2075922"/>
            <a:chOff x="876314" y="2062707"/>
            <a:chExt cx="10089897" cy="2075922"/>
          </a:xfrm>
        </p:grpSpPr>
        <p:sp>
          <p:nvSpPr>
            <p:cNvPr id="8" name="TextBox 7"/>
            <p:cNvSpPr txBox="1"/>
            <p:nvPr/>
          </p:nvSpPr>
          <p:spPr>
            <a:xfrm>
              <a:off x="914428" y="2632235"/>
              <a:ext cx="7372146" cy="523220"/>
            </a:xfrm>
            <a:prstGeom prst="rect">
              <a:avLst/>
            </a:prstGeom>
            <a:noFill/>
          </p:spPr>
          <p:txBody>
            <a:bodyPr wrap="none" rtlCol="0">
              <a:spAutoFit/>
            </a:bodyPr>
            <a:lstStyle/>
            <a:p>
              <a:r>
                <a:rPr lang="en-US" sz="2800" i="1" dirty="0">
                  <a:solidFill>
                    <a:srgbClr val="7030A0"/>
                  </a:solidFill>
                  <a:latin typeface="Times New Roman" panose="02020603050405020304" pitchFamily="18" charset="0"/>
                  <a:cs typeface="Times New Roman" panose="02020603050405020304" pitchFamily="18" charset="0"/>
                </a:rPr>
                <a:t>F. M. Author1, F. M. Author-Last 2, F.M. Author 3</a:t>
              </a:r>
            </a:p>
          </p:txBody>
        </p:sp>
        <p:sp>
          <p:nvSpPr>
            <p:cNvPr id="9" name="TextBox 8"/>
            <p:cNvSpPr txBox="1"/>
            <p:nvPr/>
          </p:nvSpPr>
          <p:spPr>
            <a:xfrm>
              <a:off x="876314" y="2062707"/>
              <a:ext cx="2689839" cy="646331"/>
            </a:xfrm>
            <a:prstGeom prst="rect">
              <a:avLst/>
            </a:prstGeom>
            <a:noFill/>
          </p:spPr>
          <p:txBody>
            <a:bodyPr wrap="none" rtlCol="0">
              <a:spAutoFit/>
            </a:bodyPr>
            <a:lstStyle/>
            <a:p>
              <a:r>
                <a:rPr lang="en-US" sz="3600" b="1" dirty="0">
                  <a:solidFill>
                    <a:schemeClr val="accent6">
                      <a:lumMod val="75000"/>
                    </a:schemeClr>
                  </a:solidFill>
                  <a:latin typeface="Arial" panose="020B0604020202020204" pitchFamily="34" charset="0"/>
                  <a:cs typeface="Arial" panose="020B0604020202020204" pitchFamily="34" charset="0"/>
                </a:rPr>
                <a:t>Article Title</a:t>
              </a:r>
            </a:p>
          </p:txBody>
        </p:sp>
        <p:sp>
          <p:nvSpPr>
            <p:cNvPr id="10" name="TextBox 9"/>
            <p:cNvSpPr txBox="1"/>
            <p:nvPr/>
          </p:nvSpPr>
          <p:spPr>
            <a:xfrm>
              <a:off x="3853070" y="3285430"/>
              <a:ext cx="1521570"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Abstract</a:t>
              </a:r>
            </a:p>
          </p:txBody>
        </p:sp>
        <p:sp>
          <p:nvSpPr>
            <p:cNvPr id="11" name="Rounded Rectangle 10"/>
            <p:cNvSpPr/>
            <p:nvPr/>
          </p:nvSpPr>
          <p:spPr>
            <a:xfrm>
              <a:off x="3969064" y="4092910"/>
              <a:ext cx="6977270" cy="45719"/>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988941" y="3808650"/>
              <a:ext cx="6977270" cy="45719"/>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76314" y="3285430"/>
              <a:ext cx="1739579"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Keywords</a:t>
              </a:r>
            </a:p>
          </p:txBody>
        </p:sp>
        <p:sp>
          <p:nvSpPr>
            <p:cNvPr id="14" name="Rounded Rectangle 13"/>
            <p:cNvSpPr/>
            <p:nvPr/>
          </p:nvSpPr>
          <p:spPr>
            <a:xfrm>
              <a:off x="1023722" y="4092910"/>
              <a:ext cx="2223173" cy="45719"/>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043599" y="3808650"/>
              <a:ext cx="2223173" cy="45719"/>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10555500" y="3131299"/>
            <a:ext cx="511870" cy="461665"/>
          </a:xfrm>
          <a:prstGeom prst="rect">
            <a:avLst/>
          </a:prstGeom>
          <a:noFill/>
        </p:spPr>
        <p:txBody>
          <a:bodyPr wrap="square" rtlCol="0">
            <a:spAutoFit/>
          </a:bodyPr>
          <a:lstStyle/>
          <a:p>
            <a:r>
              <a:rPr lang="en-US" sz="2400" dirty="0">
                <a:solidFill>
                  <a:srgbClr val="843C0C"/>
                </a:solidFill>
                <a:latin typeface="Times New Roman" panose="02020603050405020304" pitchFamily="18" charset="0"/>
                <a:cs typeface="Times New Roman" panose="02020603050405020304" pitchFamily="18" charset="0"/>
              </a:rPr>
              <a:t>12</a:t>
            </a:r>
          </a:p>
        </p:txBody>
      </p:sp>
      <p:sp>
        <p:nvSpPr>
          <p:cNvPr id="18" name="Rectangle 17"/>
          <p:cNvSpPr/>
          <p:nvPr/>
        </p:nvSpPr>
        <p:spPr>
          <a:xfrm>
            <a:off x="838201" y="1594304"/>
            <a:ext cx="10242176" cy="984885"/>
          </a:xfrm>
          <a:prstGeom prst="rect">
            <a:avLst/>
          </a:prstGeom>
        </p:spPr>
        <p:txBody>
          <a:bodyPr wrap="square">
            <a:spAutoFit/>
          </a:bodyPr>
          <a:lstStyle/>
          <a:p>
            <a:pPr>
              <a:spcBef>
                <a:spcPts val="3000"/>
              </a:spcBef>
            </a:pPr>
            <a:r>
              <a:rPr lang="en-US" sz="2400" dirty="0">
                <a:solidFill>
                  <a:srgbClr val="7030A0"/>
                </a:solidFill>
                <a:latin typeface="Arial" panose="020B0604020202020204" pitchFamily="34" charset="0"/>
                <a:cs typeface="Arial" panose="020B0604020202020204" pitchFamily="34" charset="0"/>
              </a:rPr>
              <a:t>Author1, F. M., Author-Last 2, F. M., &amp; Author3, F. M. </a:t>
            </a:r>
            <a:r>
              <a:rPr lang="en-US" sz="2400" dirty="0">
                <a:solidFill>
                  <a:srgbClr val="C00000"/>
                </a:solidFill>
                <a:latin typeface="Arial" panose="020B0604020202020204" pitchFamily="34" charset="0"/>
                <a:cs typeface="Arial" panose="020B0604020202020204" pitchFamily="34" charset="0"/>
              </a:rPr>
              <a:t>(YEAR).</a:t>
            </a:r>
            <a:r>
              <a:rPr lang="en-US" sz="2400" dirty="0">
                <a:latin typeface="Arial" panose="020B0604020202020204" pitchFamily="34" charset="0"/>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Article title.</a:t>
            </a:r>
            <a:r>
              <a:rPr lang="en-US" sz="2400" dirty="0">
                <a:latin typeface="Arial" panose="020B0604020202020204" pitchFamily="34" charset="0"/>
                <a:cs typeface="Arial" panose="020B0604020202020204" pitchFamily="34" charset="0"/>
              </a:rPr>
              <a:t> </a:t>
            </a:r>
          </a:p>
          <a:p>
            <a:pPr>
              <a:spcBef>
                <a:spcPts val="1200"/>
              </a:spcBef>
            </a:pPr>
            <a:r>
              <a:rPr lang="en-US" sz="2400" i="1" dirty="0">
                <a:solidFill>
                  <a:srgbClr val="1F4E79"/>
                </a:solidFill>
                <a:latin typeface="Arial" panose="020B0604020202020204" pitchFamily="34" charset="0"/>
                <a:cs typeface="Arial" panose="020B0604020202020204" pitchFamily="34" charset="0"/>
              </a:rPr>
              <a:t>       Journal Title, </a:t>
            </a:r>
            <a:r>
              <a:rPr lang="en-US" sz="2400" i="1" dirty="0">
                <a:solidFill>
                  <a:srgbClr val="843C0C"/>
                </a:solidFill>
                <a:latin typeface="Arial" panose="020B0604020202020204" pitchFamily="34" charset="0"/>
                <a:cs typeface="Arial" panose="020B0604020202020204" pitchFamily="34" charset="0"/>
              </a:rPr>
              <a:t>Periodical Information</a:t>
            </a:r>
            <a:r>
              <a:rPr lang="en-US" sz="2400" i="1" dirty="0">
                <a:solidFill>
                  <a:srgbClr val="1F4E79"/>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https://doi.org/DOI</a:t>
            </a:r>
            <a:endParaRPr lang="en-US" sz="2400" dirty="0">
              <a:solidFill>
                <a:schemeClr val="accent2">
                  <a:lumMod val="50000"/>
                </a:schemeClr>
              </a:solidFill>
              <a:latin typeface="Arial" panose="020B0604020202020204" pitchFamily="34" charset="0"/>
              <a:cs typeface="Arial" panose="020B0604020202020204" pitchFamily="34" charset="0"/>
            </a:endParaRPr>
          </a:p>
        </p:txBody>
      </p:sp>
      <p:sp>
        <p:nvSpPr>
          <p:cNvPr id="2" name="Rectangle 1"/>
          <p:cNvSpPr/>
          <p:nvPr/>
        </p:nvSpPr>
        <p:spPr>
          <a:xfrm>
            <a:off x="7960658" y="1594304"/>
            <a:ext cx="1264023" cy="43620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295856" y="3142094"/>
            <a:ext cx="712914" cy="41449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447365" y="3131300"/>
            <a:ext cx="8108135" cy="461665"/>
          </a:xfrm>
          <a:prstGeom prst="rect">
            <a:avLst/>
          </a:prstGeom>
          <a:noFill/>
        </p:spPr>
        <p:txBody>
          <a:bodyPr wrap="square" rtlCol="0">
            <a:spAutoFit/>
          </a:bodyPr>
          <a:lstStyle/>
          <a:p>
            <a:r>
              <a:rPr lang="en-US" sz="2400" dirty="0">
                <a:solidFill>
                  <a:srgbClr val="CC00CC"/>
                </a:solidFill>
                <a:latin typeface="Times New Roman" panose="02020603050405020304" pitchFamily="18" charset="0"/>
                <a:cs typeface="Times New Roman" panose="02020603050405020304" pitchFamily="18" charset="0"/>
              </a:rPr>
              <a:t>Journal Title</a:t>
            </a:r>
            <a:r>
              <a:rPr lang="en-US" sz="2400" dirty="0">
                <a:latin typeface="Times New Roman" panose="02020603050405020304" pitchFamily="18" charset="0"/>
                <a:cs typeface="Times New Roman" panose="02020603050405020304" pitchFamily="18" charset="0"/>
              </a:rPr>
              <a:t>, </a:t>
            </a:r>
            <a:r>
              <a:rPr lang="en-US" sz="2400" dirty="0">
                <a:solidFill>
                  <a:srgbClr val="843C0C"/>
                </a:solidFill>
                <a:latin typeface="Times New Roman" panose="02020603050405020304" pitchFamily="18" charset="0"/>
                <a:cs typeface="Times New Roman" panose="02020603050405020304" pitchFamily="18" charset="0"/>
              </a:rPr>
              <a:t>Volume#, Issue #</a:t>
            </a:r>
            <a:r>
              <a:rPr lang="en-US" sz="2400" dirty="0">
                <a:latin typeface="Times New Roman" panose="02020603050405020304" pitchFamily="18" charset="0"/>
                <a:cs typeface="Times New Roman" panose="02020603050405020304" pitchFamily="18" charset="0"/>
              </a:rPr>
              <a:t>, Month</a:t>
            </a:r>
            <a:r>
              <a:rPr lang="en-US" sz="2400" dirty="0">
                <a:solidFill>
                  <a:srgbClr val="C00000"/>
                </a:solidFill>
                <a:latin typeface="Times New Roman" panose="02020603050405020304" pitchFamily="18" charset="0"/>
                <a:cs typeface="Times New Roman" panose="02020603050405020304" pitchFamily="18" charset="0"/>
              </a:rPr>
              <a:t> Year</a:t>
            </a:r>
            <a:r>
              <a:rPr lang="en-US" sz="2400" dirty="0">
                <a:latin typeface="Times New Roman" panose="02020603050405020304" pitchFamily="18" charset="0"/>
                <a:cs typeface="Times New Roman" panose="02020603050405020304" pitchFamily="18" charset="0"/>
              </a:rPr>
              <a:t>, </a:t>
            </a:r>
            <a:r>
              <a:rPr lang="en-US" sz="2400" dirty="0">
                <a:solidFill>
                  <a:srgbClr val="2A7ACA"/>
                </a:solidFill>
                <a:latin typeface="Arial" panose="020B0604020202020204" pitchFamily="34" charset="0"/>
                <a:cs typeface="Arial" panose="020B0604020202020204" pitchFamily="34" charset="0"/>
              </a:rPr>
              <a:t>https://doi.org/xxx</a:t>
            </a:r>
            <a:r>
              <a:rPr lang="en-US" sz="2400" dirty="0">
                <a:solidFill>
                  <a:srgbClr val="2A7ACA"/>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892160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Journal Title, Periodical Information</a:t>
            </a:r>
          </a:p>
        </p:txBody>
      </p:sp>
      <p:sp>
        <p:nvSpPr>
          <p:cNvPr id="16" name="Rectangle 15"/>
          <p:cNvSpPr/>
          <p:nvPr/>
        </p:nvSpPr>
        <p:spPr>
          <a:xfrm>
            <a:off x="838200" y="4825475"/>
            <a:ext cx="10416988" cy="59555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875320" y="4915276"/>
            <a:ext cx="1283276" cy="461665"/>
          </a:xfrm>
          <a:prstGeom prst="rect">
            <a:avLst/>
          </a:prstGeom>
          <a:noFill/>
        </p:spPr>
        <p:txBody>
          <a:bodyPr wrap="square" rtlCol="0">
            <a:spAutoFit/>
          </a:bodyPr>
          <a:lstStyle/>
          <a:p>
            <a:r>
              <a:rPr lang="en-US" sz="2400" b="1" dirty="0">
                <a:solidFill>
                  <a:srgbClr val="843C0C"/>
                </a:solidFill>
                <a:latin typeface="Times New Roman" panose="02020603050405020304" pitchFamily="18" charset="0"/>
                <a:cs typeface="Times New Roman" panose="02020603050405020304" pitchFamily="18" charset="0"/>
              </a:rPr>
              <a:t>12 … 25</a:t>
            </a:r>
          </a:p>
        </p:txBody>
      </p:sp>
      <p:sp>
        <p:nvSpPr>
          <p:cNvPr id="18" name="Rectangle 17"/>
          <p:cNvSpPr/>
          <p:nvPr/>
        </p:nvSpPr>
        <p:spPr>
          <a:xfrm>
            <a:off x="838201" y="1594304"/>
            <a:ext cx="10242176" cy="2246769"/>
          </a:xfrm>
          <a:prstGeom prst="rect">
            <a:avLst/>
          </a:prstGeom>
        </p:spPr>
        <p:txBody>
          <a:bodyPr wrap="square">
            <a:spAutoFit/>
          </a:bodyPr>
          <a:lstStyle/>
          <a:p>
            <a:pPr>
              <a:spcBef>
                <a:spcPts val="3000"/>
              </a:spcBef>
            </a:pPr>
            <a:r>
              <a:rPr lang="en-US" sz="2400" dirty="0">
                <a:latin typeface="Arial" panose="020B0604020202020204" pitchFamily="34" charset="0"/>
                <a:cs typeface="Arial" panose="020B0604020202020204" pitchFamily="34" charset="0"/>
              </a:rPr>
              <a:t>The </a:t>
            </a:r>
            <a:r>
              <a:rPr lang="en-US" sz="2400" b="1" i="1" dirty="0">
                <a:solidFill>
                  <a:srgbClr val="CC00CC"/>
                </a:solidFill>
                <a:latin typeface="Arial" panose="020B0604020202020204" pitchFamily="34" charset="0"/>
                <a:cs typeface="Arial" panose="020B0604020202020204" pitchFamily="34" charset="0"/>
              </a:rPr>
              <a:t>Journal Tile </a:t>
            </a:r>
            <a:r>
              <a:rPr lang="en-US" sz="2400" dirty="0">
                <a:latin typeface="Arial" panose="020B0604020202020204" pitchFamily="34" charset="0"/>
                <a:cs typeface="Arial" panose="020B0604020202020204" pitchFamily="34" charset="0"/>
              </a:rPr>
              <a:t>and </a:t>
            </a:r>
            <a:r>
              <a:rPr lang="en-US" sz="2400" b="1" dirty="0">
                <a:solidFill>
                  <a:srgbClr val="843C0C"/>
                </a:solidFill>
                <a:latin typeface="Arial" panose="020B0604020202020204" pitchFamily="34" charset="0"/>
                <a:cs typeface="Arial" panose="020B0604020202020204" pitchFamily="34" charset="0"/>
              </a:rPr>
              <a:t>Periodical Information </a:t>
            </a:r>
            <a:r>
              <a:rPr lang="en-US" sz="2400" dirty="0">
                <a:latin typeface="Arial" panose="020B0604020202020204" pitchFamily="34" charset="0"/>
                <a:cs typeface="Arial" panose="020B0604020202020204" pitchFamily="34" charset="0"/>
              </a:rPr>
              <a:t>includes (if available) the </a:t>
            </a:r>
          </a:p>
          <a:p>
            <a:pPr marL="342900" indent="-342900">
              <a:spcBef>
                <a:spcPts val="600"/>
              </a:spcBef>
              <a:buFont typeface="Wingdings" panose="05000000000000000000" pitchFamily="2" charset="2"/>
              <a:buChar char="§"/>
            </a:pPr>
            <a:r>
              <a:rPr lang="en-US" sz="2400" i="1" dirty="0">
                <a:latin typeface="Arial" panose="020B0604020202020204" pitchFamily="34" charset="0"/>
                <a:cs typeface="Arial" panose="020B0604020202020204" pitchFamily="34" charset="0"/>
              </a:rPr>
              <a:t>Journal Title		</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Italicize and Capitalize all the Words in Title</a:t>
            </a:r>
            <a:r>
              <a:rPr lang="en-US" sz="2400" dirty="0">
                <a:latin typeface="Arial" panose="020B0604020202020204" pitchFamily="34" charset="0"/>
                <a:cs typeface="Arial" panose="020B0604020202020204" pitchFamily="34" charset="0"/>
              </a:rPr>
              <a:t>]</a:t>
            </a:r>
          </a:p>
          <a:p>
            <a:pPr marL="342900" indent="-342900">
              <a:spcBef>
                <a:spcPts val="600"/>
              </a:spcBef>
              <a:buFont typeface="Wingdings" panose="05000000000000000000" pitchFamily="2" charset="2"/>
              <a:buChar char="§"/>
            </a:pPr>
            <a:r>
              <a:rPr lang="en-US" sz="2400" i="1" dirty="0">
                <a:latin typeface="Arial" panose="020B0604020202020204" pitchFamily="34" charset="0"/>
                <a:cs typeface="Arial" panose="020B0604020202020204" pitchFamily="34" charset="0"/>
              </a:rPr>
              <a:t>volume number		</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Italicize</a:t>
            </a:r>
            <a:r>
              <a:rPr lang="en-US" sz="2400" dirty="0">
                <a:latin typeface="Arial" panose="020B0604020202020204" pitchFamily="34" charset="0"/>
                <a:cs typeface="Arial" panose="020B0604020202020204" pitchFamily="34" charset="0"/>
              </a:rPr>
              <a:t>]</a:t>
            </a:r>
          </a:p>
          <a:p>
            <a:pPr marL="342900" indent="-342900">
              <a:spcBef>
                <a:spcPts val="6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(issue number)		[(In parentheses), no italics] </a:t>
            </a:r>
          </a:p>
          <a:p>
            <a:pPr marL="342900" indent="-342900">
              <a:spcBef>
                <a:spcPts val="6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page numbers		[XX-XX, no italics]</a:t>
            </a:r>
          </a:p>
        </p:txBody>
      </p:sp>
      <p:sp>
        <p:nvSpPr>
          <p:cNvPr id="25" name="Rectangle 24"/>
          <p:cNvSpPr/>
          <p:nvPr/>
        </p:nvSpPr>
        <p:spPr>
          <a:xfrm>
            <a:off x="1790480" y="4082205"/>
            <a:ext cx="8940528" cy="523220"/>
          </a:xfrm>
          <a:prstGeom prst="rect">
            <a:avLst/>
          </a:prstGeom>
        </p:spPr>
        <p:txBody>
          <a:bodyPr wrap="square">
            <a:spAutoFit/>
          </a:bodyPr>
          <a:lstStyle/>
          <a:p>
            <a:pPr>
              <a:spcBef>
                <a:spcPts val="3000"/>
              </a:spcBef>
            </a:pPr>
            <a:r>
              <a:rPr lang="en-US" sz="2800" dirty="0">
                <a:latin typeface="Arial" panose="020B0604020202020204" pitchFamily="34" charset="0"/>
                <a:cs typeface="Arial" panose="020B0604020202020204" pitchFamily="34" charset="0"/>
              </a:rPr>
              <a:t>Example formatting: … </a:t>
            </a:r>
            <a:r>
              <a:rPr lang="en-US" sz="2800" i="1" dirty="0">
                <a:solidFill>
                  <a:srgbClr val="CC00CC"/>
                </a:solidFill>
                <a:latin typeface="Arial" panose="020B0604020202020204" pitchFamily="34" charset="0"/>
                <a:cs typeface="Arial" panose="020B0604020202020204" pitchFamily="34" charset="0"/>
              </a:rPr>
              <a:t>Journal Title</a:t>
            </a:r>
            <a:r>
              <a:rPr lang="en-US" sz="2800" i="1" dirty="0">
                <a:latin typeface="Arial" panose="020B0604020202020204" pitchFamily="34" charset="0"/>
                <a:cs typeface="Arial" panose="020B0604020202020204" pitchFamily="34" charset="0"/>
              </a:rPr>
              <a:t>, </a:t>
            </a:r>
            <a:r>
              <a:rPr lang="en-US" sz="2800" i="1" dirty="0">
                <a:solidFill>
                  <a:srgbClr val="843C0C"/>
                </a:solidFill>
                <a:latin typeface="Arial" panose="020B0604020202020204" pitchFamily="34" charset="0"/>
                <a:cs typeface="Arial" panose="020B0604020202020204" pitchFamily="34" charset="0"/>
              </a:rPr>
              <a:t>34</a:t>
            </a:r>
            <a:r>
              <a:rPr lang="en-US" sz="2800" dirty="0">
                <a:solidFill>
                  <a:srgbClr val="843C0C"/>
                </a:solidFill>
                <a:latin typeface="Arial" panose="020B0604020202020204" pitchFamily="34" charset="0"/>
                <a:cs typeface="Arial" panose="020B0604020202020204" pitchFamily="34" charset="0"/>
              </a:rPr>
              <a:t>(2), 12–25</a:t>
            </a:r>
            <a:r>
              <a:rPr lang="en-US" sz="2800" dirty="0">
                <a:latin typeface="Arial" panose="020B0604020202020204" pitchFamily="34" charset="0"/>
                <a:cs typeface="Arial" panose="020B0604020202020204" pitchFamily="34" charset="0"/>
              </a:rPr>
              <a:t>.</a:t>
            </a:r>
          </a:p>
        </p:txBody>
      </p:sp>
      <p:sp>
        <p:nvSpPr>
          <p:cNvPr id="26" name="TextBox 25"/>
          <p:cNvSpPr txBox="1"/>
          <p:nvPr/>
        </p:nvSpPr>
        <p:spPr>
          <a:xfrm>
            <a:off x="981635" y="4915276"/>
            <a:ext cx="8893685" cy="461665"/>
          </a:xfrm>
          <a:prstGeom prst="rect">
            <a:avLst/>
          </a:prstGeom>
          <a:noFill/>
        </p:spPr>
        <p:txBody>
          <a:bodyPr wrap="square" rtlCol="0">
            <a:spAutoFit/>
          </a:bodyPr>
          <a:lstStyle/>
          <a:p>
            <a:r>
              <a:rPr lang="en-US" sz="2400" b="1" dirty="0">
                <a:solidFill>
                  <a:srgbClr val="CC00CC"/>
                </a:solidFill>
                <a:latin typeface="Times New Roman" panose="02020603050405020304" pitchFamily="18" charset="0"/>
                <a:cs typeface="Times New Roman" panose="02020603050405020304" pitchFamily="18" charset="0"/>
              </a:rPr>
              <a:t>Journal Title</a:t>
            </a:r>
            <a:r>
              <a:rPr lang="en-US" sz="2400" dirty="0">
                <a:latin typeface="Times New Roman" panose="02020603050405020304" pitchFamily="18" charset="0"/>
                <a:cs typeface="Times New Roman" panose="02020603050405020304" pitchFamily="18" charset="0"/>
              </a:rPr>
              <a:t>, </a:t>
            </a:r>
            <a:r>
              <a:rPr lang="en-US" sz="2400" b="1" dirty="0">
                <a:solidFill>
                  <a:srgbClr val="843C0C"/>
                </a:solidFill>
                <a:latin typeface="Times New Roman" panose="02020603050405020304" pitchFamily="18" charset="0"/>
                <a:cs typeface="Times New Roman" panose="02020603050405020304" pitchFamily="18" charset="0"/>
              </a:rPr>
              <a:t>Volume#, Issue #</a:t>
            </a:r>
            <a:r>
              <a:rPr lang="en-US" sz="2400" dirty="0">
                <a:latin typeface="Times New Roman" panose="02020603050405020304" pitchFamily="18" charset="0"/>
                <a:cs typeface="Times New Roman" panose="02020603050405020304" pitchFamily="18" charset="0"/>
              </a:rPr>
              <a:t>, Month</a:t>
            </a:r>
            <a:r>
              <a:rPr lang="en-US" sz="2400" dirty="0">
                <a:solidFill>
                  <a:srgbClr val="C00000"/>
                </a:solidFill>
                <a:latin typeface="Times New Roman" panose="02020603050405020304" pitchFamily="18" charset="0"/>
                <a:cs typeface="Times New Roman" panose="02020603050405020304" pitchFamily="18" charset="0"/>
              </a:rPr>
              <a:t> Year</a:t>
            </a:r>
            <a:r>
              <a:rPr lang="en-US" sz="2400" dirty="0">
                <a:latin typeface="Times New Roman" panose="02020603050405020304" pitchFamily="18" charset="0"/>
                <a:cs typeface="Times New Roman" panose="02020603050405020304" pitchFamily="18" charset="0"/>
              </a:rPr>
              <a:t>, </a:t>
            </a:r>
            <a:r>
              <a:rPr lang="en-US" sz="2400" dirty="0">
                <a:solidFill>
                  <a:srgbClr val="2A7ACA"/>
                </a:solidFill>
                <a:latin typeface="Arial" panose="020B0604020202020204" pitchFamily="34" charset="0"/>
                <a:cs typeface="Arial" panose="020B0604020202020204" pitchFamily="34" charset="0"/>
              </a:rPr>
              <a:t>https://doi.org/xxx</a:t>
            </a:r>
            <a:r>
              <a:rPr lang="en-US" sz="2400" dirty="0">
                <a:solidFill>
                  <a:srgbClr val="2A7ACA"/>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172588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Digital Object Identifier</a:t>
            </a:r>
          </a:p>
        </p:txBody>
      </p:sp>
      <p:sp>
        <p:nvSpPr>
          <p:cNvPr id="18" name="Rectangle 17"/>
          <p:cNvSpPr/>
          <p:nvPr/>
        </p:nvSpPr>
        <p:spPr>
          <a:xfrm>
            <a:off x="838201" y="1594304"/>
            <a:ext cx="10242176" cy="2769989"/>
          </a:xfrm>
          <a:prstGeom prst="rect">
            <a:avLst/>
          </a:prstGeom>
        </p:spPr>
        <p:txBody>
          <a:bodyPr wrap="square">
            <a:spAutoFit/>
          </a:bodyPr>
          <a:lstStyle/>
          <a:p>
            <a:pPr>
              <a:spcBef>
                <a:spcPts val="3000"/>
              </a:spcBef>
            </a:pPr>
            <a:r>
              <a:rPr lang="en-US" sz="2400" dirty="0">
                <a:latin typeface="Arial" panose="020B0604020202020204" pitchFamily="34" charset="0"/>
                <a:cs typeface="Arial" panose="020B0604020202020204" pitchFamily="34" charset="0"/>
              </a:rPr>
              <a:t>The </a:t>
            </a:r>
            <a:r>
              <a:rPr lang="en-US" sz="2400" b="1" dirty="0">
                <a:solidFill>
                  <a:srgbClr val="2A7ACA"/>
                </a:solidFill>
                <a:latin typeface="Arial" panose="020B0604020202020204" pitchFamily="34" charset="0"/>
                <a:cs typeface="Arial" panose="020B0604020202020204" pitchFamily="34" charset="0"/>
              </a:rPr>
              <a:t>Digital Object Identifier (DOI)</a:t>
            </a:r>
            <a:r>
              <a:rPr lang="en-US" sz="2400" b="1" dirty="0">
                <a:solidFill>
                  <a:srgbClr val="843C0C"/>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is a stable URL that allows for easy electronic access to articles that are made electronically available. </a:t>
            </a:r>
          </a:p>
          <a:p>
            <a:pPr marL="342900" indent="-342900">
              <a:spcBef>
                <a:spcPts val="18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Almost all newer articles will have a DOI number (</a:t>
            </a:r>
            <a:r>
              <a:rPr lang="en-US" sz="2400" b="1" dirty="0">
                <a:solidFill>
                  <a:srgbClr val="2A7ACA"/>
                </a:solidFill>
                <a:latin typeface="Times New Roman" panose="02020603050405020304" pitchFamily="18" charset="0"/>
                <a:cs typeface="Times New Roman" panose="02020603050405020304" pitchFamily="18" charset="0"/>
              </a:rPr>
              <a:t>XXX</a:t>
            </a:r>
            <a:r>
              <a:rPr lang="en-US" sz="2400" dirty="0">
                <a:latin typeface="Times New Roman" panose="02020603050405020304" pitchFamily="18" charset="0"/>
                <a:cs typeface="Times New Roman" panose="02020603050405020304" pitchFamily="18" charset="0"/>
              </a:rPr>
              <a:t>)</a:t>
            </a:r>
            <a:r>
              <a:rPr lang="en-US" sz="2400" dirty="0">
                <a:latin typeface="Arial" panose="020B0604020202020204" pitchFamily="34" charset="0"/>
                <a:cs typeface="Arial" panose="020B0604020202020204" pitchFamily="34" charset="0"/>
              </a:rPr>
              <a:t>. Include it in the reference, making sure to list the first part as</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2A7ACA"/>
                </a:solidFill>
                <a:latin typeface="Arial" panose="020B0604020202020204" pitchFamily="34" charset="0"/>
                <a:cs typeface="Arial" panose="020B0604020202020204" pitchFamily="34" charset="0"/>
              </a:rPr>
              <a:t>https://doi.org/DOI</a:t>
            </a:r>
            <a:endParaRPr lang="en-US" sz="2400" b="1" dirty="0">
              <a:solidFill>
                <a:schemeClr val="bg1"/>
              </a:solidFill>
              <a:latin typeface="Times New Roman" panose="02020603050405020304" pitchFamily="18" charset="0"/>
              <a:cs typeface="Times New Roman" panose="02020603050405020304" pitchFamily="18" charset="0"/>
            </a:endParaRPr>
          </a:p>
          <a:p>
            <a:pPr marL="342900" indent="-342900">
              <a:spcBef>
                <a:spcPts val="18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If an article that you accessed online does not have a DOI, include the URL link to the article from the journal’s website. </a:t>
            </a:r>
          </a:p>
        </p:txBody>
      </p:sp>
      <p:sp>
        <p:nvSpPr>
          <p:cNvPr id="19" name="Rectangle 18"/>
          <p:cNvSpPr/>
          <p:nvPr/>
        </p:nvSpPr>
        <p:spPr>
          <a:xfrm>
            <a:off x="936812" y="4664111"/>
            <a:ext cx="10416988" cy="59555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0" name="TextBox 19"/>
          <p:cNvSpPr txBox="1"/>
          <p:nvPr/>
        </p:nvSpPr>
        <p:spPr>
          <a:xfrm>
            <a:off x="996663" y="4719342"/>
            <a:ext cx="9337624" cy="461665"/>
          </a:xfrm>
          <a:prstGeom prst="rect">
            <a:avLst/>
          </a:prstGeom>
          <a:noFill/>
        </p:spPr>
        <p:txBody>
          <a:bodyPr wrap="square" rtlCol="0">
            <a:spAutoFit/>
          </a:bodyPr>
          <a:lstStyle/>
          <a:p>
            <a:r>
              <a:rPr lang="en-US" sz="2400" dirty="0">
                <a:solidFill>
                  <a:srgbClr val="819BB3"/>
                </a:solidFill>
                <a:latin typeface="Times New Roman" panose="02020603050405020304" pitchFamily="18" charset="0"/>
                <a:cs typeface="Times New Roman" panose="02020603050405020304" pitchFamily="18" charset="0"/>
              </a:rPr>
              <a:t>Journal Title</a:t>
            </a:r>
            <a:r>
              <a:rPr lang="en-US" sz="2400" dirty="0">
                <a:latin typeface="Times New Roman" panose="02020603050405020304" pitchFamily="18" charset="0"/>
                <a:cs typeface="Times New Roman" panose="02020603050405020304" pitchFamily="18" charset="0"/>
              </a:rPr>
              <a:t>, </a:t>
            </a:r>
            <a:r>
              <a:rPr lang="en-US" sz="2400" dirty="0">
                <a:solidFill>
                  <a:srgbClr val="843C0C"/>
                </a:solidFill>
                <a:latin typeface="Times New Roman" panose="02020603050405020304" pitchFamily="18" charset="0"/>
                <a:cs typeface="Times New Roman" panose="02020603050405020304" pitchFamily="18" charset="0"/>
              </a:rPr>
              <a:t>Volume 34, Issue 2</a:t>
            </a:r>
            <a:r>
              <a:rPr lang="en-US" sz="2400" dirty="0">
                <a:latin typeface="Times New Roman" panose="02020603050405020304" pitchFamily="18" charset="0"/>
                <a:cs typeface="Times New Roman" panose="02020603050405020304" pitchFamily="18" charset="0"/>
              </a:rPr>
              <a:t>, Month</a:t>
            </a:r>
            <a:r>
              <a:rPr lang="en-US" sz="2400" dirty="0">
                <a:solidFill>
                  <a:srgbClr val="C00000"/>
                </a:solidFill>
                <a:latin typeface="Times New Roman" panose="02020603050405020304" pitchFamily="18" charset="0"/>
                <a:cs typeface="Times New Roman" panose="02020603050405020304" pitchFamily="18" charset="0"/>
              </a:rPr>
              <a:t> Year</a:t>
            </a:r>
            <a:r>
              <a:rPr lang="en-US" sz="2400" dirty="0">
                <a:latin typeface="Times New Roman" panose="02020603050405020304" pitchFamily="18" charset="0"/>
                <a:cs typeface="Times New Roman" panose="02020603050405020304" pitchFamily="18" charset="0"/>
              </a:rPr>
              <a:t>, </a:t>
            </a:r>
            <a:r>
              <a:rPr lang="en-US" sz="2400" dirty="0">
                <a:solidFill>
                  <a:srgbClr val="2A7ACA"/>
                </a:solidFill>
                <a:latin typeface="Arial" panose="020B0604020202020204" pitchFamily="34" charset="0"/>
                <a:cs typeface="Arial" panose="020B0604020202020204" pitchFamily="34" charset="0"/>
              </a:rPr>
              <a:t>https://doi.org/DOI/</a:t>
            </a:r>
            <a:r>
              <a:rPr lang="en-US" sz="2400" b="1" dirty="0">
                <a:solidFill>
                  <a:srgbClr val="2A7ACA"/>
                </a:solidFill>
                <a:latin typeface="Times New Roman" panose="02020603050405020304" pitchFamily="18" charset="0"/>
                <a:cs typeface="Times New Roman" panose="02020603050405020304" pitchFamily="18" charset="0"/>
              </a:rPr>
              <a:t>XXX</a:t>
            </a:r>
            <a:endParaRPr lang="en-US" sz="2400" dirty="0">
              <a:solidFill>
                <a:srgbClr val="2A7ACA"/>
              </a:solidFill>
              <a:latin typeface="Arial" panose="020B0604020202020204" pitchFamily="34" charset="0"/>
              <a:cs typeface="Arial" panose="020B0604020202020204" pitchFamily="34" charset="0"/>
            </a:endParaRPr>
          </a:p>
        </p:txBody>
      </p:sp>
      <p:sp>
        <p:nvSpPr>
          <p:cNvPr id="21" name="TextBox 20"/>
          <p:cNvSpPr txBox="1"/>
          <p:nvPr/>
        </p:nvSpPr>
        <p:spPr>
          <a:xfrm>
            <a:off x="10643569" y="4742197"/>
            <a:ext cx="535420" cy="461665"/>
          </a:xfrm>
          <a:prstGeom prst="rect">
            <a:avLst/>
          </a:prstGeom>
          <a:noFill/>
        </p:spPr>
        <p:txBody>
          <a:bodyPr wrap="square" rtlCol="0">
            <a:spAutoFit/>
          </a:bodyPr>
          <a:lstStyle/>
          <a:p>
            <a:r>
              <a:rPr lang="en-US" sz="2400" dirty="0">
                <a:solidFill>
                  <a:srgbClr val="843C0C"/>
                </a:solidFill>
                <a:latin typeface="Times New Roman" panose="02020603050405020304" pitchFamily="18" charset="0"/>
                <a:cs typeface="Times New Roman" panose="02020603050405020304" pitchFamily="18" charset="0"/>
              </a:rPr>
              <a:t>12</a:t>
            </a:r>
          </a:p>
        </p:txBody>
      </p:sp>
    </p:spTree>
    <p:extLst>
      <p:ext uri="{BB962C8B-B14F-4D97-AF65-F5344CB8AC3E}">
        <p14:creationId xmlns:p14="http://schemas.microsoft.com/office/powerpoint/2010/main" val="13157986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38200" y="2996539"/>
            <a:ext cx="10636623" cy="308752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200"/>
              </a:spcBef>
              <a:buClr>
                <a:schemeClr val="accent5">
                  <a:lumMod val="50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200"/>
              </a:spcBef>
              <a:buClr>
                <a:schemeClr val="accent5">
                  <a:lumMod val="50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200"/>
              </a:spcBef>
              <a:buClr>
                <a:schemeClr val="accent5">
                  <a:lumMod val="50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200"/>
              </a:spcBef>
              <a:buClr>
                <a:schemeClr val="accent5">
                  <a:lumMod val="50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200"/>
              </a:spcBef>
              <a:buClr>
                <a:schemeClr val="accent5">
                  <a:lumMod val="50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nSpc>
                <a:spcPct val="150000"/>
              </a:lnSpc>
              <a:spcBef>
                <a:spcPts val="0"/>
              </a:spcBef>
              <a:buFont typeface="Wingdings" panose="05000000000000000000" pitchFamily="2" charset="2"/>
              <a:buNone/>
              <a:tabLst>
                <a:tab pos="393700" algn="l"/>
              </a:tabLst>
            </a:pPr>
            <a:r>
              <a:rPr lang="en-US" sz="2000" dirty="0">
                <a:solidFill>
                  <a:srgbClr val="7030A0"/>
                </a:solidFill>
                <a:latin typeface="Times New Roman" panose="02020603050405020304" pitchFamily="18" charset="0"/>
                <a:cs typeface="Times New Roman" panose="02020603050405020304" pitchFamily="18" charset="0"/>
              </a:rPr>
              <a:t>Wilson, T. D. </a:t>
            </a:r>
            <a:r>
              <a:rPr lang="en-US" sz="2000" dirty="0">
                <a:solidFill>
                  <a:srgbClr val="FF0000"/>
                </a:solidFill>
                <a:latin typeface="Times New Roman" panose="02020603050405020304" pitchFamily="18" charset="0"/>
                <a:cs typeface="Times New Roman" panose="02020603050405020304" pitchFamily="18" charset="0"/>
              </a:rPr>
              <a:t>(2005)</a:t>
            </a:r>
            <a:r>
              <a:rPr lang="en-US" sz="2000" dirty="0">
                <a:latin typeface="Times New Roman" panose="02020603050405020304" pitchFamily="18" charset="0"/>
                <a:cs typeface="Times New Roman" panose="02020603050405020304" pitchFamily="18" charset="0"/>
              </a:rPr>
              <a:t>. </a:t>
            </a:r>
            <a:r>
              <a:rPr lang="en-US" sz="2000" dirty="0">
                <a:solidFill>
                  <a:schemeClr val="accent6">
                    <a:lumMod val="50000"/>
                  </a:schemeClr>
                </a:solidFill>
                <a:latin typeface="Times New Roman" panose="02020603050405020304" pitchFamily="18" charset="0"/>
                <a:cs typeface="Times New Roman" panose="02020603050405020304" pitchFamily="18" charset="0"/>
              </a:rPr>
              <a:t>The message is in the method: Celebrating and exporting the experimental </a:t>
            </a:r>
          </a:p>
          <a:p>
            <a:pPr marL="0">
              <a:lnSpc>
                <a:spcPct val="150000"/>
              </a:lnSpc>
              <a:spcBef>
                <a:spcPts val="0"/>
              </a:spcBef>
              <a:buFont typeface="Wingdings" panose="05000000000000000000" pitchFamily="2" charset="2"/>
              <a:buNone/>
              <a:tabLst>
                <a:tab pos="393700" algn="l"/>
              </a:tabLst>
            </a:pPr>
            <a:r>
              <a:rPr lang="en-US" sz="2000" dirty="0">
                <a:solidFill>
                  <a:schemeClr val="accent6">
                    <a:lumMod val="50000"/>
                  </a:schemeClr>
                </a:solidFill>
                <a:latin typeface="Times New Roman" panose="02020603050405020304" pitchFamily="18" charset="0"/>
                <a:cs typeface="Times New Roman" panose="02020603050405020304" pitchFamily="18" charset="0"/>
              </a:rPr>
              <a:t>		approach</a:t>
            </a:r>
            <a:r>
              <a:rPr lang="en-US" sz="2000" dirty="0">
                <a:latin typeface="Times New Roman" panose="02020603050405020304" pitchFamily="18" charset="0"/>
                <a:cs typeface="Times New Roman" panose="02020603050405020304" pitchFamily="18" charset="0"/>
              </a:rPr>
              <a:t>. </a:t>
            </a:r>
            <a:r>
              <a:rPr lang="en-US" sz="2000" i="1" dirty="0">
                <a:solidFill>
                  <a:srgbClr val="CC00CC"/>
                </a:solidFill>
                <a:latin typeface="Times New Roman" panose="02020603050405020304" pitchFamily="18" charset="0"/>
                <a:cs typeface="Times New Roman" panose="02020603050405020304" pitchFamily="18" charset="0"/>
              </a:rPr>
              <a:t>Psychology Inquiry</a:t>
            </a:r>
            <a:r>
              <a:rPr lang="en-US" sz="2000" i="1" dirty="0">
                <a:latin typeface="Times New Roman" panose="02020603050405020304" pitchFamily="18" charset="0"/>
                <a:cs typeface="Times New Roman" panose="02020603050405020304" pitchFamily="18" charset="0"/>
              </a:rPr>
              <a:t>, </a:t>
            </a:r>
            <a:r>
              <a:rPr lang="en-US" sz="2000" i="1" dirty="0">
                <a:solidFill>
                  <a:srgbClr val="843C0C"/>
                </a:solidFill>
                <a:latin typeface="Times New Roman" panose="02020603050405020304" pitchFamily="18" charset="0"/>
                <a:cs typeface="Times New Roman" panose="02020603050405020304" pitchFamily="18" charset="0"/>
              </a:rPr>
              <a:t>16(4)</a:t>
            </a:r>
            <a:r>
              <a:rPr lang="en-US" sz="2000" dirty="0">
                <a:solidFill>
                  <a:srgbClr val="843C0C"/>
                </a:solidFill>
                <a:latin typeface="Times New Roman" panose="02020603050405020304" pitchFamily="18" charset="0"/>
                <a:cs typeface="Times New Roman" panose="02020603050405020304" pitchFamily="18" charset="0"/>
              </a:rPr>
              <a:t>, 185-193</a:t>
            </a:r>
            <a:r>
              <a:rPr lang="en-US" sz="2000" dirty="0">
                <a:latin typeface="Times New Roman" panose="02020603050405020304" pitchFamily="18" charset="0"/>
                <a:cs typeface="Times New Roman" panose="02020603050405020304" pitchFamily="18" charset="0"/>
              </a:rPr>
              <a:t>. </a:t>
            </a:r>
            <a:r>
              <a:rPr lang="en-US" sz="2000" dirty="0">
                <a:solidFill>
                  <a:srgbClr val="2A7ACA"/>
                </a:solidFill>
                <a:latin typeface="Times New Roman" panose="02020603050405020304" pitchFamily="18" charset="0"/>
                <a:cs typeface="Times New Roman" panose="02020603050405020304" pitchFamily="18" charset="0"/>
              </a:rPr>
              <a:t>https://doi.org/10.1207/s15327965pli1604_09</a:t>
            </a:r>
            <a:r>
              <a:rPr lang="en-US" sz="2000" dirty="0">
                <a:latin typeface="Times New Roman" panose="02020603050405020304" pitchFamily="18" charset="0"/>
                <a:cs typeface="Times New Roman" panose="02020603050405020304" pitchFamily="18" charset="0"/>
              </a:rPr>
              <a:t>  </a:t>
            </a:r>
          </a:p>
          <a:p>
            <a:pPr marL="0">
              <a:lnSpc>
                <a:spcPct val="150000"/>
              </a:lnSpc>
              <a:buFont typeface="Wingdings" panose="05000000000000000000" pitchFamily="2" charset="2"/>
              <a:buNone/>
              <a:tabLst>
                <a:tab pos="393700" algn="l"/>
              </a:tabLst>
            </a:pPr>
            <a:r>
              <a:rPr lang="en-US" sz="2000" dirty="0">
                <a:solidFill>
                  <a:srgbClr val="7030A0"/>
                </a:solidFill>
                <a:latin typeface="Times New Roman" panose="02020603050405020304" pitchFamily="18" charset="0"/>
                <a:cs typeface="Times New Roman" panose="02020603050405020304" pitchFamily="18" charset="0"/>
              </a:rPr>
              <a:t>Wilson, T. D., Lisle, D., </a:t>
            </a:r>
            <a:r>
              <a:rPr lang="en-US" sz="2000" dirty="0" err="1">
                <a:solidFill>
                  <a:srgbClr val="7030A0"/>
                </a:solidFill>
                <a:latin typeface="Times New Roman" panose="02020603050405020304" pitchFamily="18" charset="0"/>
                <a:cs typeface="Times New Roman" panose="02020603050405020304" pitchFamily="18" charset="0"/>
              </a:rPr>
              <a:t>Schooler</a:t>
            </a:r>
            <a:r>
              <a:rPr lang="en-US" sz="2000" dirty="0">
                <a:solidFill>
                  <a:srgbClr val="7030A0"/>
                </a:solidFill>
                <a:latin typeface="Times New Roman" panose="02020603050405020304" pitchFamily="18" charset="0"/>
                <a:cs typeface="Times New Roman" panose="02020603050405020304" pitchFamily="18" charset="0"/>
              </a:rPr>
              <a:t>, J. W., Hodges, S. D., </a:t>
            </a:r>
            <a:r>
              <a:rPr lang="en-US" sz="2000" dirty="0" err="1">
                <a:solidFill>
                  <a:srgbClr val="7030A0"/>
                </a:solidFill>
                <a:latin typeface="Times New Roman" panose="02020603050405020304" pitchFamily="18" charset="0"/>
                <a:cs typeface="Times New Roman" panose="02020603050405020304" pitchFamily="18" charset="0"/>
              </a:rPr>
              <a:t>Klaaren</a:t>
            </a:r>
            <a:r>
              <a:rPr lang="en-US" sz="2000" dirty="0">
                <a:solidFill>
                  <a:srgbClr val="7030A0"/>
                </a:solidFill>
                <a:latin typeface="Times New Roman" panose="02020603050405020304" pitchFamily="18" charset="0"/>
                <a:cs typeface="Times New Roman" panose="02020603050405020304" pitchFamily="18" charset="0"/>
              </a:rPr>
              <a:t>, K. J., &amp; La Fleur, S. J. </a:t>
            </a:r>
            <a:r>
              <a:rPr lang="en-US" sz="2000" dirty="0">
                <a:solidFill>
                  <a:srgbClr val="FF0000"/>
                </a:solidFill>
                <a:latin typeface="Times New Roman" panose="02020603050405020304" pitchFamily="18" charset="0"/>
                <a:cs typeface="Times New Roman" panose="02020603050405020304" pitchFamily="18" charset="0"/>
              </a:rPr>
              <a:t>(1993)</a:t>
            </a:r>
            <a:r>
              <a:rPr lang="en-US" sz="2000" dirty="0">
                <a:latin typeface="Times New Roman" panose="02020603050405020304" pitchFamily="18" charset="0"/>
                <a:cs typeface="Times New Roman" panose="02020603050405020304" pitchFamily="18" charset="0"/>
              </a:rPr>
              <a:t>. </a:t>
            </a:r>
          </a:p>
          <a:p>
            <a:pPr marL="0">
              <a:lnSpc>
                <a:spcPct val="150000"/>
              </a:lnSpc>
              <a:spcBef>
                <a:spcPts val="0"/>
              </a:spcBef>
              <a:buFont typeface="Wingdings" panose="05000000000000000000" pitchFamily="2" charset="2"/>
              <a:buNone/>
              <a:tabLst>
                <a:tab pos="393700" algn="l"/>
              </a:tabLst>
            </a:pPr>
            <a:r>
              <a:rPr lang="en-US" sz="2000" dirty="0">
                <a:latin typeface="Times New Roman" panose="02020603050405020304" pitchFamily="18" charset="0"/>
                <a:cs typeface="Times New Roman" panose="02020603050405020304" pitchFamily="18" charset="0"/>
              </a:rPr>
              <a:t>		</a:t>
            </a:r>
            <a:r>
              <a:rPr lang="en-US" sz="2000" dirty="0">
                <a:solidFill>
                  <a:schemeClr val="accent6">
                    <a:lumMod val="50000"/>
                  </a:schemeClr>
                </a:solidFill>
                <a:latin typeface="Times New Roman" panose="02020603050405020304" pitchFamily="18" charset="0"/>
                <a:cs typeface="Times New Roman" panose="02020603050405020304" pitchFamily="18" charset="0"/>
              </a:rPr>
              <a:t>Introspecting about reasons can reduce post-choice satisfaction</a:t>
            </a:r>
            <a:r>
              <a:rPr lang="en-US" sz="2000" dirty="0">
                <a:latin typeface="Times New Roman" panose="02020603050405020304" pitchFamily="18" charset="0"/>
                <a:cs typeface="Times New Roman" panose="02020603050405020304" pitchFamily="18" charset="0"/>
              </a:rPr>
              <a:t>. </a:t>
            </a:r>
            <a:r>
              <a:rPr lang="en-US" sz="2000" i="1" dirty="0">
                <a:solidFill>
                  <a:srgbClr val="CC00CC"/>
                </a:solidFill>
                <a:latin typeface="Times New Roman" panose="02020603050405020304" pitchFamily="18" charset="0"/>
                <a:cs typeface="Times New Roman" panose="02020603050405020304" pitchFamily="18" charset="0"/>
              </a:rPr>
              <a:t>Personality and Social </a:t>
            </a:r>
          </a:p>
          <a:p>
            <a:pPr marL="0">
              <a:lnSpc>
                <a:spcPct val="150000"/>
              </a:lnSpc>
              <a:spcBef>
                <a:spcPts val="0"/>
              </a:spcBef>
              <a:buFont typeface="Wingdings" panose="05000000000000000000" pitchFamily="2" charset="2"/>
              <a:buNone/>
              <a:tabLst>
                <a:tab pos="393700" algn="l"/>
              </a:tabLst>
            </a:pPr>
            <a:r>
              <a:rPr lang="en-US" sz="2000" i="1" dirty="0">
                <a:solidFill>
                  <a:srgbClr val="CC00CC"/>
                </a:solidFill>
                <a:latin typeface="Times New Roman" panose="02020603050405020304" pitchFamily="18" charset="0"/>
                <a:cs typeface="Times New Roman" panose="02020603050405020304" pitchFamily="18" charset="0"/>
              </a:rPr>
              <a:t>		Psychology Bulletin</a:t>
            </a:r>
            <a:r>
              <a:rPr lang="en-US" sz="2000" i="1" dirty="0">
                <a:latin typeface="Times New Roman" panose="02020603050405020304" pitchFamily="18" charset="0"/>
                <a:cs typeface="Times New Roman" panose="02020603050405020304" pitchFamily="18" charset="0"/>
              </a:rPr>
              <a:t>, </a:t>
            </a:r>
            <a:r>
              <a:rPr lang="en-US" sz="2000" i="1" dirty="0">
                <a:solidFill>
                  <a:srgbClr val="843C0C"/>
                </a:solidFill>
                <a:latin typeface="Times New Roman" panose="02020603050405020304" pitchFamily="18" charset="0"/>
                <a:cs typeface="Times New Roman" panose="02020603050405020304" pitchFamily="18" charset="0"/>
              </a:rPr>
              <a:t>19(3)</a:t>
            </a:r>
            <a:r>
              <a:rPr lang="en-US" sz="2000" dirty="0">
                <a:solidFill>
                  <a:srgbClr val="843C0C"/>
                </a:solidFill>
                <a:latin typeface="Times New Roman" panose="02020603050405020304" pitchFamily="18" charset="0"/>
                <a:cs typeface="Times New Roman" panose="02020603050405020304" pitchFamily="18" charset="0"/>
              </a:rPr>
              <a:t>, 331-339</a:t>
            </a:r>
            <a:r>
              <a:rPr lang="en-US" sz="2000" dirty="0">
                <a:latin typeface="Times New Roman" panose="02020603050405020304" pitchFamily="18" charset="0"/>
                <a:cs typeface="Times New Roman" panose="02020603050405020304" pitchFamily="18" charset="0"/>
              </a:rPr>
              <a:t>. </a:t>
            </a:r>
            <a:r>
              <a:rPr lang="en-US" sz="2000" dirty="0">
                <a:solidFill>
                  <a:srgbClr val="2A7ACA"/>
                </a:solidFill>
                <a:latin typeface="Times New Roman" panose="02020603050405020304" pitchFamily="18" charset="0"/>
                <a:cs typeface="Times New Roman" panose="02020603050405020304" pitchFamily="18" charset="0"/>
              </a:rPr>
              <a:t>https://doi.org/10.1177/0146167293193010 </a:t>
            </a:r>
          </a:p>
          <a:p>
            <a:pPr marL="0">
              <a:lnSpc>
                <a:spcPct val="150000"/>
              </a:lnSpc>
              <a:spcBef>
                <a:spcPts val="0"/>
              </a:spcBef>
              <a:buFont typeface="Wingdings" panose="05000000000000000000" pitchFamily="2" charset="2"/>
              <a:buNone/>
              <a:tabLst>
                <a:tab pos="393700" algn="l"/>
              </a:tabLst>
            </a:pPr>
            <a:endParaRPr lang="en-US" sz="20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dirty="0"/>
              <a:t>Reference examples</a:t>
            </a:r>
          </a:p>
        </p:txBody>
      </p:sp>
      <p:sp>
        <p:nvSpPr>
          <p:cNvPr id="6" name="Rectangle 5"/>
          <p:cNvSpPr/>
          <p:nvPr/>
        </p:nvSpPr>
        <p:spPr>
          <a:xfrm>
            <a:off x="838200" y="1613407"/>
            <a:ext cx="10242176" cy="984885"/>
          </a:xfrm>
          <a:prstGeom prst="rect">
            <a:avLst/>
          </a:prstGeom>
        </p:spPr>
        <p:txBody>
          <a:bodyPr wrap="square">
            <a:spAutoFit/>
          </a:bodyPr>
          <a:lstStyle/>
          <a:p>
            <a:pPr>
              <a:spcBef>
                <a:spcPts val="3000"/>
              </a:spcBef>
            </a:pPr>
            <a:r>
              <a:rPr lang="en-US" sz="2400" dirty="0">
                <a:solidFill>
                  <a:srgbClr val="7030A0"/>
                </a:solidFill>
                <a:latin typeface="Arial" panose="020B0604020202020204" pitchFamily="34" charset="0"/>
                <a:cs typeface="Arial" panose="020B0604020202020204" pitchFamily="34" charset="0"/>
              </a:rPr>
              <a:t>Author1, F. M., Author-Last 2, F. M., &amp; Author3, F. M. </a:t>
            </a:r>
            <a:r>
              <a:rPr lang="en-US" sz="2400" dirty="0">
                <a:solidFill>
                  <a:srgbClr val="C00000"/>
                </a:solidFill>
                <a:latin typeface="Arial" panose="020B0604020202020204" pitchFamily="34" charset="0"/>
                <a:cs typeface="Arial" panose="020B0604020202020204" pitchFamily="34" charset="0"/>
              </a:rPr>
              <a:t>(YEAR).</a:t>
            </a:r>
            <a:r>
              <a:rPr lang="en-US" sz="2400" dirty="0">
                <a:latin typeface="Arial" panose="020B0604020202020204" pitchFamily="34" charset="0"/>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Article title.</a:t>
            </a:r>
            <a:r>
              <a:rPr lang="en-US" sz="2400" dirty="0">
                <a:latin typeface="Arial" panose="020B0604020202020204" pitchFamily="34" charset="0"/>
                <a:cs typeface="Arial" panose="020B0604020202020204" pitchFamily="34" charset="0"/>
              </a:rPr>
              <a:t> </a:t>
            </a:r>
          </a:p>
          <a:p>
            <a:pPr>
              <a:spcBef>
                <a:spcPts val="1200"/>
              </a:spcBef>
            </a:pPr>
            <a:r>
              <a:rPr lang="en-US" sz="2400" i="1" dirty="0">
                <a:solidFill>
                  <a:srgbClr val="1F4E79"/>
                </a:solidFill>
                <a:latin typeface="Arial" panose="020B0604020202020204" pitchFamily="34" charset="0"/>
                <a:cs typeface="Arial" panose="020B0604020202020204" pitchFamily="34" charset="0"/>
              </a:rPr>
              <a:t>       </a:t>
            </a:r>
            <a:r>
              <a:rPr lang="en-US" sz="2400" i="1" dirty="0">
                <a:solidFill>
                  <a:srgbClr val="CC00CC"/>
                </a:solidFill>
                <a:latin typeface="Arial" panose="020B0604020202020204" pitchFamily="34" charset="0"/>
                <a:cs typeface="Arial" panose="020B0604020202020204" pitchFamily="34" charset="0"/>
              </a:rPr>
              <a:t>Journal Title</a:t>
            </a:r>
            <a:r>
              <a:rPr lang="en-US" sz="2400" i="1" dirty="0">
                <a:solidFill>
                  <a:srgbClr val="1F4E79"/>
                </a:solidFill>
                <a:latin typeface="Arial" panose="020B0604020202020204" pitchFamily="34" charset="0"/>
                <a:cs typeface="Arial" panose="020B0604020202020204" pitchFamily="34" charset="0"/>
              </a:rPr>
              <a:t>, </a:t>
            </a:r>
            <a:r>
              <a:rPr lang="en-US" sz="2400" i="1" dirty="0">
                <a:solidFill>
                  <a:srgbClr val="843C0C"/>
                </a:solidFill>
                <a:latin typeface="Arial" panose="020B0604020202020204" pitchFamily="34" charset="0"/>
                <a:cs typeface="Arial" panose="020B0604020202020204" pitchFamily="34" charset="0"/>
              </a:rPr>
              <a:t>Periodical Information</a:t>
            </a:r>
            <a:r>
              <a:rPr lang="en-US" sz="2400" i="1" dirty="0">
                <a:solidFill>
                  <a:srgbClr val="1F4E79"/>
                </a:solidFill>
                <a:latin typeface="Arial" panose="020B0604020202020204" pitchFamily="34" charset="0"/>
                <a:cs typeface="Arial" panose="020B0604020202020204" pitchFamily="34" charset="0"/>
              </a:rPr>
              <a:t>, </a:t>
            </a:r>
            <a:r>
              <a:rPr lang="en-US" sz="2400" dirty="0">
                <a:solidFill>
                  <a:srgbClr val="2A7ACA"/>
                </a:solidFill>
                <a:latin typeface="Arial" panose="020B0604020202020204" pitchFamily="34" charset="0"/>
                <a:cs typeface="Arial" panose="020B0604020202020204" pitchFamily="34" charset="0"/>
              </a:rPr>
              <a:t>https://doi.org/DOI</a:t>
            </a:r>
          </a:p>
        </p:txBody>
      </p:sp>
      <p:cxnSp>
        <p:nvCxnSpPr>
          <p:cNvPr id="4" name="Straight Connector 3">
            <a:extLst>
              <a:ext uri="{FF2B5EF4-FFF2-40B4-BE49-F238E27FC236}">
                <a16:creationId xmlns:a16="http://schemas.microsoft.com/office/drawing/2014/main" id="{A047CB98-F65C-43FA-A03D-2988699F42A2}"/>
              </a:ext>
            </a:extLst>
          </p:cNvPr>
          <p:cNvCxnSpPr/>
          <p:nvPr/>
        </p:nvCxnSpPr>
        <p:spPr>
          <a:xfrm>
            <a:off x="838200" y="2821259"/>
            <a:ext cx="1063662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6268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You Try It! Format the reference</a:t>
            </a:r>
          </a:p>
        </p:txBody>
      </p:sp>
      <p:sp>
        <p:nvSpPr>
          <p:cNvPr id="6" name="Content Placeholder 1"/>
          <p:cNvSpPr>
            <a:spLocks noGrp="1"/>
          </p:cNvSpPr>
          <p:nvPr>
            <p:ph idx="1"/>
          </p:nvPr>
        </p:nvSpPr>
        <p:spPr>
          <a:xfrm>
            <a:off x="1606892" y="2904375"/>
            <a:ext cx="7557058" cy="2691685"/>
          </a:xfrm>
        </p:spPr>
        <p:txBody>
          <a:bodyPr>
            <a:normAutofit/>
          </a:bodyPr>
          <a:lstStyle/>
          <a:p>
            <a:pPr>
              <a:spcBef>
                <a:spcPts val="2400"/>
              </a:spcBef>
            </a:pPr>
            <a:r>
              <a:rPr lang="en-US" sz="2000" b="1" dirty="0"/>
              <a:t>Title</a:t>
            </a:r>
            <a:r>
              <a:rPr lang="en-US" sz="2000" dirty="0"/>
              <a:t>: Are Women Really More Talkative than Men?</a:t>
            </a:r>
          </a:p>
          <a:p>
            <a:r>
              <a:rPr lang="en-US" sz="2000" b="1" dirty="0"/>
              <a:t>Authors</a:t>
            </a:r>
            <a:r>
              <a:rPr lang="en-US" sz="2000" dirty="0"/>
              <a:t>: Matthias R. </a:t>
            </a:r>
            <a:r>
              <a:rPr lang="en-US" sz="2000" dirty="0" err="1"/>
              <a:t>Mehl</a:t>
            </a:r>
            <a:r>
              <a:rPr lang="en-US" sz="2000" dirty="0"/>
              <a:t>, </a:t>
            </a:r>
            <a:r>
              <a:rPr lang="en-US" sz="2000" dirty="0" err="1"/>
              <a:t>Simine</a:t>
            </a:r>
            <a:r>
              <a:rPr lang="en-US" sz="2000" dirty="0"/>
              <a:t> </a:t>
            </a:r>
            <a:r>
              <a:rPr lang="en-US" sz="2000" dirty="0" err="1"/>
              <a:t>Vazire</a:t>
            </a:r>
            <a:r>
              <a:rPr lang="en-US" sz="2000" dirty="0"/>
              <a:t>, </a:t>
            </a:r>
            <a:r>
              <a:rPr lang="en-US" sz="2000" dirty="0" err="1"/>
              <a:t>Nairán</a:t>
            </a:r>
            <a:r>
              <a:rPr lang="en-US" sz="2000" dirty="0"/>
              <a:t> </a:t>
            </a:r>
            <a:r>
              <a:rPr lang="en-US" sz="2000" dirty="0" err="1"/>
              <a:t>Ramírez</a:t>
            </a:r>
            <a:r>
              <a:rPr lang="en-US" sz="2000" dirty="0"/>
              <a:t>-Esparza, Richard B. </a:t>
            </a:r>
            <a:r>
              <a:rPr lang="en-US" sz="2000" dirty="0" err="1"/>
              <a:t>Slatcherand</a:t>
            </a:r>
            <a:r>
              <a:rPr lang="en-US" sz="2000" dirty="0"/>
              <a:t> James W. </a:t>
            </a:r>
            <a:r>
              <a:rPr lang="en-US" sz="2000" dirty="0" err="1"/>
              <a:t>Pennebaker</a:t>
            </a:r>
            <a:endParaRPr lang="en-US" sz="2000" dirty="0"/>
          </a:p>
          <a:p>
            <a:r>
              <a:rPr lang="en-US" sz="2000" b="1" dirty="0"/>
              <a:t>Publication date</a:t>
            </a:r>
            <a:r>
              <a:rPr lang="en-US" sz="2000" dirty="0"/>
              <a:t>: Jul. 6, 2007</a:t>
            </a:r>
          </a:p>
          <a:p>
            <a:r>
              <a:rPr lang="en-US" sz="2000" b="1" dirty="0"/>
              <a:t>Journal Source</a:t>
            </a:r>
            <a:r>
              <a:rPr lang="en-US" sz="2000" dirty="0"/>
              <a:t>: Science, Volume 317, Issue 5834, p. 82</a:t>
            </a:r>
          </a:p>
          <a:p>
            <a:r>
              <a:rPr lang="en-US" sz="2000" b="1" dirty="0"/>
              <a:t>Stable URL</a:t>
            </a:r>
            <a:r>
              <a:rPr lang="en-US" sz="2000" dirty="0"/>
              <a:t>: http://dx.doi.org/10.1126/science.1139940</a:t>
            </a:r>
          </a:p>
        </p:txBody>
      </p:sp>
      <p:sp>
        <p:nvSpPr>
          <p:cNvPr id="7" name="Rectangle 6"/>
          <p:cNvSpPr/>
          <p:nvPr/>
        </p:nvSpPr>
        <p:spPr>
          <a:xfrm>
            <a:off x="838200" y="1613407"/>
            <a:ext cx="10242176" cy="984885"/>
          </a:xfrm>
          <a:prstGeom prst="rect">
            <a:avLst/>
          </a:prstGeom>
        </p:spPr>
        <p:txBody>
          <a:bodyPr wrap="square">
            <a:spAutoFit/>
          </a:bodyPr>
          <a:lstStyle/>
          <a:p>
            <a:pPr>
              <a:spcBef>
                <a:spcPts val="3000"/>
              </a:spcBef>
            </a:pPr>
            <a:r>
              <a:rPr lang="en-US" sz="2400" dirty="0">
                <a:solidFill>
                  <a:srgbClr val="7030A0"/>
                </a:solidFill>
                <a:latin typeface="Arial" panose="020B0604020202020204" pitchFamily="34" charset="0"/>
                <a:cs typeface="Arial" panose="020B0604020202020204" pitchFamily="34" charset="0"/>
              </a:rPr>
              <a:t>Author1, F. M., Author-Last 2, F. M., &amp; Author3, F. M. </a:t>
            </a:r>
            <a:r>
              <a:rPr lang="en-US" sz="2400" dirty="0">
                <a:solidFill>
                  <a:srgbClr val="C00000"/>
                </a:solidFill>
                <a:latin typeface="Arial" panose="020B0604020202020204" pitchFamily="34" charset="0"/>
                <a:cs typeface="Arial" panose="020B0604020202020204" pitchFamily="34" charset="0"/>
              </a:rPr>
              <a:t>(YEAR).</a:t>
            </a:r>
            <a:r>
              <a:rPr lang="en-US" sz="2400" dirty="0">
                <a:latin typeface="Arial" panose="020B0604020202020204" pitchFamily="34" charset="0"/>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Article title.</a:t>
            </a:r>
            <a:r>
              <a:rPr lang="en-US" sz="2400" dirty="0">
                <a:latin typeface="Arial" panose="020B0604020202020204" pitchFamily="34" charset="0"/>
                <a:cs typeface="Arial" panose="020B0604020202020204" pitchFamily="34" charset="0"/>
              </a:rPr>
              <a:t> </a:t>
            </a:r>
          </a:p>
          <a:p>
            <a:pPr>
              <a:spcBef>
                <a:spcPts val="1200"/>
              </a:spcBef>
            </a:pPr>
            <a:r>
              <a:rPr lang="en-US" sz="2400" i="1" dirty="0">
                <a:solidFill>
                  <a:srgbClr val="1F4E79"/>
                </a:solidFill>
                <a:latin typeface="Arial" panose="020B0604020202020204" pitchFamily="34" charset="0"/>
                <a:cs typeface="Arial" panose="020B0604020202020204" pitchFamily="34" charset="0"/>
              </a:rPr>
              <a:t>       </a:t>
            </a:r>
            <a:r>
              <a:rPr lang="en-US" sz="2400" i="1" dirty="0">
                <a:solidFill>
                  <a:srgbClr val="CC00CC"/>
                </a:solidFill>
                <a:latin typeface="Arial" panose="020B0604020202020204" pitchFamily="34" charset="0"/>
                <a:cs typeface="Arial" panose="020B0604020202020204" pitchFamily="34" charset="0"/>
              </a:rPr>
              <a:t>Journal Title</a:t>
            </a:r>
            <a:r>
              <a:rPr lang="en-US" sz="2400" i="1" dirty="0">
                <a:solidFill>
                  <a:srgbClr val="1F4E79"/>
                </a:solidFill>
                <a:latin typeface="Arial" panose="020B0604020202020204" pitchFamily="34" charset="0"/>
                <a:cs typeface="Arial" panose="020B0604020202020204" pitchFamily="34" charset="0"/>
              </a:rPr>
              <a:t>, </a:t>
            </a:r>
            <a:r>
              <a:rPr lang="en-US" sz="2400" i="1" dirty="0">
                <a:solidFill>
                  <a:srgbClr val="843C0C"/>
                </a:solidFill>
                <a:latin typeface="Arial" panose="020B0604020202020204" pitchFamily="34" charset="0"/>
                <a:cs typeface="Arial" panose="020B0604020202020204" pitchFamily="34" charset="0"/>
              </a:rPr>
              <a:t>Periodical Information</a:t>
            </a:r>
            <a:r>
              <a:rPr lang="en-US" sz="2400" i="1" dirty="0">
                <a:solidFill>
                  <a:srgbClr val="1F4E79"/>
                </a:solidFill>
                <a:latin typeface="Arial" panose="020B0604020202020204" pitchFamily="34" charset="0"/>
                <a:cs typeface="Arial" panose="020B0604020202020204" pitchFamily="34" charset="0"/>
              </a:rPr>
              <a:t>, </a:t>
            </a:r>
            <a:r>
              <a:rPr lang="en-US" sz="2400" dirty="0">
                <a:solidFill>
                  <a:srgbClr val="2A7ACA"/>
                </a:solidFill>
                <a:latin typeface="Arial" panose="020B0604020202020204" pitchFamily="34" charset="0"/>
                <a:cs typeface="Arial" panose="020B0604020202020204" pitchFamily="34" charset="0"/>
              </a:rPr>
              <a:t>https://doi.org/DOI</a:t>
            </a:r>
          </a:p>
        </p:txBody>
      </p:sp>
    </p:spTree>
    <p:extLst>
      <p:ext uri="{BB962C8B-B14F-4D97-AF65-F5344CB8AC3E}">
        <p14:creationId xmlns:p14="http://schemas.microsoft.com/office/powerpoint/2010/main" val="34691486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3245656"/>
            <a:ext cx="11124674" cy="2007787"/>
          </a:xfrm>
        </p:spPr>
        <p:txBody>
          <a:bodyPr/>
          <a:lstStyle/>
          <a:p>
            <a:pPr marL="0" indent="0">
              <a:spcBef>
                <a:spcPts val="1800"/>
              </a:spcBef>
              <a:buNone/>
            </a:pPr>
            <a:r>
              <a:rPr lang="en-US" sz="2600" dirty="0" err="1">
                <a:solidFill>
                  <a:srgbClr val="7030A0"/>
                </a:solidFill>
              </a:rPr>
              <a:t>Mehl</a:t>
            </a:r>
            <a:r>
              <a:rPr lang="en-US" sz="2600" dirty="0">
                <a:solidFill>
                  <a:srgbClr val="7030A0"/>
                </a:solidFill>
              </a:rPr>
              <a:t>, M. R., </a:t>
            </a:r>
            <a:r>
              <a:rPr lang="en-US" sz="2600" dirty="0" err="1">
                <a:solidFill>
                  <a:srgbClr val="7030A0"/>
                </a:solidFill>
              </a:rPr>
              <a:t>Vazire</a:t>
            </a:r>
            <a:r>
              <a:rPr lang="en-US" sz="2600" dirty="0">
                <a:solidFill>
                  <a:srgbClr val="7030A0"/>
                </a:solidFill>
              </a:rPr>
              <a:t>, S., </a:t>
            </a:r>
            <a:r>
              <a:rPr lang="en-US" sz="2600" dirty="0" err="1">
                <a:solidFill>
                  <a:srgbClr val="7030A0"/>
                </a:solidFill>
              </a:rPr>
              <a:t>Ramírez</a:t>
            </a:r>
            <a:r>
              <a:rPr lang="en-US" sz="2600" dirty="0">
                <a:solidFill>
                  <a:srgbClr val="7030A0"/>
                </a:solidFill>
              </a:rPr>
              <a:t>-Esparza, N., </a:t>
            </a:r>
            <a:r>
              <a:rPr lang="en-US" sz="2600" dirty="0" err="1">
                <a:solidFill>
                  <a:srgbClr val="7030A0"/>
                </a:solidFill>
              </a:rPr>
              <a:t>Slatcher</a:t>
            </a:r>
            <a:r>
              <a:rPr lang="en-US" sz="2600" dirty="0">
                <a:solidFill>
                  <a:srgbClr val="7030A0"/>
                </a:solidFill>
              </a:rPr>
              <a:t>, R. B., &amp; </a:t>
            </a:r>
          </a:p>
          <a:p>
            <a:pPr marL="457200" indent="0">
              <a:spcBef>
                <a:spcPts val="1800"/>
              </a:spcBef>
              <a:buNone/>
            </a:pPr>
            <a:r>
              <a:rPr lang="en-US" sz="2600" dirty="0" err="1">
                <a:solidFill>
                  <a:srgbClr val="7030A0"/>
                </a:solidFill>
              </a:rPr>
              <a:t>Pennebaker</a:t>
            </a:r>
            <a:r>
              <a:rPr lang="en-US" sz="2600" dirty="0">
                <a:solidFill>
                  <a:srgbClr val="7030A0"/>
                </a:solidFill>
              </a:rPr>
              <a:t>, J. W.</a:t>
            </a:r>
            <a:r>
              <a:rPr lang="en-US" sz="2600" dirty="0"/>
              <a:t> </a:t>
            </a:r>
            <a:r>
              <a:rPr lang="en-US" sz="2600" dirty="0">
                <a:solidFill>
                  <a:srgbClr val="C00000"/>
                </a:solidFill>
              </a:rPr>
              <a:t>(2007).</a:t>
            </a:r>
            <a:r>
              <a:rPr lang="en-US" sz="2600" dirty="0"/>
              <a:t> </a:t>
            </a:r>
            <a:r>
              <a:rPr lang="en-US" sz="2600" dirty="0">
                <a:solidFill>
                  <a:schemeClr val="accent6">
                    <a:lumMod val="50000"/>
                  </a:schemeClr>
                </a:solidFill>
              </a:rPr>
              <a:t>Are women really more talkative than men?</a:t>
            </a:r>
            <a:r>
              <a:rPr lang="en-US" sz="2600" dirty="0"/>
              <a:t> </a:t>
            </a:r>
          </a:p>
          <a:p>
            <a:pPr marL="457200" indent="0">
              <a:spcBef>
                <a:spcPts val="1800"/>
              </a:spcBef>
              <a:buNone/>
            </a:pPr>
            <a:r>
              <a:rPr lang="en-US" sz="2600" i="1" dirty="0">
                <a:solidFill>
                  <a:srgbClr val="CC00CC"/>
                </a:solidFill>
              </a:rPr>
              <a:t>Science</a:t>
            </a:r>
            <a:r>
              <a:rPr lang="en-US" sz="2600" i="1" dirty="0">
                <a:solidFill>
                  <a:srgbClr val="1F4E79"/>
                </a:solidFill>
              </a:rPr>
              <a:t>, </a:t>
            </a:r>
            <a:r>
              <a:rPr lang="en-US" sz="2600" i="1" dirty="0">
                <a:solidFill>
                  <a:srgbClr val="843C0C"/>
                </a:solidFill>
              </a:rPr>
              <a:t>317</a:t>
            </a:r>
            <a:r>
              <a:rPr lang="en-US" sz="2600" dirty="0">
                <a:solidFill>
                  <a:srgbClr val="843C0C"/>
                </a:solidFill>
              </a:rPr>
              <a:t>(</a:t>
            </a:r>
            <a:r>
              <a:rPr lang="en-US" sz="2800" dirty="0">
                <a:solidFill>
                  <a:srgbClr val="843C0C"/>
                </a:solidFill>
              </a:rPr>
              <a:t>5834)</a:t>
            </a:r>
            <a:r>
              <a:rPr lang="en-US" sz="2600" dirty="0">
                <a:solidFill>
                  <a:srgbClr val="843C0C"/>
                </a:solidFill>
              </a:rPr>
              <a:t>, 82</a:t>
            </a:r>
            <a:r>
              <a:rPr lang="en-US" sz="2600" dirty="0"/>
              <a:t>. </a:t>
            </a:r>
            <a:r>
              <a:rPr lang="en-US" sz="2600" dirty="0">
                <a:solidFill>
                  <a:srgbClr val="2A7ACA"/>
                </a:solidFill>
              </a:rPr>
              <a:t>http://dx.doi.org/10.1126/science.1139940</a:t>
            </a:r>
          </a:p>
          <a:p>
            <a:endParaRPr lang="en-US" dirty="0"/>
          </a:p>
        </p:txBody>
      </p:sp>
      <p:sp>
        <p:nvSpPr>
          <p:cNvPr id="3" name="Title 2"/>
          <p:cNvSpPr>
            <a:spLocks noGrp="1"/>
          </p:cNvSpPr>
          <p:nvPr>
            <p:ph type="title"/>
          </p:nvPr>
        </p:nvSpPr>
        <p:spPr/>
        <p:txBody>
          <a:bodyPr/>
          <a:lstStyle/>
          <a:p>
            <a:r>
              <a:rPr lang="en-US" dirty="0"/>
              <a:t>Check your reference formatting:</a:t>
            </a:r>
          </a:p>
        </p:txBody>
      </p:sp>
      <p:sp>
        <p:nvSpPr>
          <p:cNvPr id="5" name="Rectangle 4"/>
          <p:cNvSpPr/>
          <p:nvPr/>
        </p:nvSpPr>
        <p:spPr>
          <a:xfrm>
            <a:off x="838200" y="1613407"/>
            <a:ext cx="10242176" cy="984885"/>
          </a:xfrm>
          <a:prstGeom prst="rect">
            <a:avLst/>
          </a:prstGeom>
        </p:spPr>
        <p:txBody>
          <a:bodyPr wrap="square">
            <a:spAutoFit/>
          </a:bodyPr>
          <a:lstStyle/>
          <a:p>
            <a:pPr>
              <a:spcBef>
                <a:spcPts val="3000"/>
              </a:spcBef>
            </a:pPr>
            <a:r>
              <a:rPr lang="en-US" sz="2400" dirty="0">
                <a:solidFill>
                  <a:srgbClr val="7030A0"/>
                </a:solidFill>
                <a:latin typeface="Arial" panose="020B0604020202020204" pitchFamily="34" charset="0"/>
                <a:cs typeface="Arial" panose="020B0604020202020204" pitchFamily="34" charset="0"/>
              </a:rPr>
              <a:t>Author1, F. M., Author-Last 2, F. M., &amp; Author3, F. M. </a:t>
            </a:r>
            <a:r>
              <a:rPr lang="en-US" sz="2400" dirty="0">
                <a:solidFill>
                  <a:srgbClr val="C00000"/>
                </a:solidFill>
                <a:latin typeface="Arial" panose="020B0604020202020204" pitchFamily="34" charset="0"/>
                <a:cs typeface="Arial" panose="020B0604020202020204" pitchFamily="34" charset="0"/>
              </a:rPr>
              <a:t>(YEAR).</a:t>
            </a:r>
            <a:r>
              <a:rPr lang="en-US" sz="2400" dirty="0">
                <a:latin typeface="Arial" panose="020B0604020202020204" pitchFamily="34" charset="0"/>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Article title.</a:t>
            </a:r>
            <a:r>
              <a:rPr lang="en-US" sz="2400" dirty="0">
                <a:latin typeface="Arial" panose="020B0604020202020204" pitchFamily="34" charset="0"/>
                <a:cs typeface="Arial" panose="020B0604020202020204" pitchFamily="34" charset="0"/>
              </a:rPr>
              <a:t> </a:t>
            </a:r>
          </a:p>
          <a:p>
            <a:pPr>
              <a:spcBef>
                <a:spcPts val="1200"/>
              </a:spcBef>
            </a:pPr>
            <a:r>
              <a:rPr lang="en-US" sz="2400" i="1" dirty="0">
                <a:solidFill>
                  <a:srgbClr val="1F4E79"/>
                </a:solidFill>
                <a:latin typeface="Arial" panose="020B0604020202020204" pitchFamily="34" charset="0"/>
                <a:cs typeface="Arial" panose="020B0604020202020204" pitchFamily="34" charset="0"/>
              </a:rPr>
              <a:t>       </a:t>
            </a:r>
            <a:r>
              <a:rPr lang="en-US" sz="2400" i="1" dirty="0">
                <a:solidFill>
                  <a:srgbClr val="CC00CC"/>
                </a:solidFill>
                <a:latin typeface="Arial" panose="020B0604020202020204" pitchFamily="34" charset="0"/>
                <a:cs typeface="Arial" panose="020B0604020202020204" pitchFamily="34" charset="0"/>
              </a:rPr>
              <a:t>Journal Title</a:t>
            </a:r>
            <a:r>
              <a:rPr lang="en-US" sz="2400" i="1" dirty="0">
                <a:solidFill>
                  <a:srgbClr val="1F4E79"/>
                </a:solidFill>
                <a:latin typeface="Arial" panose="020B0604020202020204" pitchFamily="34" charset="0"/>
                <a:cs typeface="Arial" panose="020B0604020202020204" pitchFamily="34" charset="0"/>
              </a:rPr>
              <a:t>, </a:t>
            </a:r>
            <a:r>
              <a:rPr lang="en-US" sz="2400" i="1" dirty="0">
                <a:solidFill>
                  <a:srgbClr val="843C0C"/>
                </a:solidFill>
                <a:latin typeface="Arial" panose="020B0604020202020204" pitchFamily="34" charset="0"/>
                <a:cs typeface="Arial" panose="020B0604020202020204" pitchFamily="34" charset="0"/>
              </a:rPr>
              <a:t>Periodical Information</a:t>
            </a:r>
            <a:r>
              <a:rPr lang="en-US" sz="2400" i="1" dirty="0">
                <a:solidFill>
                  <a:srgbClr val="1F4E79"/>
                </a:solidFill>
                <a:latin typeface="Arial" panose="020B0604020202020204" pitchFamily="34" charset="0"/>
                <a:cs typeface="Arial" panose="020B0604020202020204" pitchFamily="34" charset="0"/>
              </a:rPr>
              <a:t>, </a:t>
            </a:r>
            <a:r>
              <a:rPr lang="en-US" sz="2400" dirty="0">
                <a:solidFill>
                  <a:srgbClr val="2A7ACA"/>
                </a:solidFill>
                <a:latin typeface="Arial" panose="020B0604020202020204" pitchFamily="34" charset="0"/>
                <a:cs typeface="Arial" panose="020B0604020202020204" pitchFamily="34" charset="0"/>
              </a:rPr>
              <a:t>https://doi.org/DOI</a:t>
            </a:r>
          </a:p>
        </p:txBody>
      </p:sp>
      <p:cxnSp>
        <p:nvCxnSpPr>
          <p:cNvPr id="6" name="Straight Connector 5">
            <a:extLst>
              <a:ext uri="{FF2B5EF4-FFF2-40B4-BE49-F238E27FC236}">
                <a16:creationId xmlns:a16="http://schemas.microsoft.com/office/drawing/2014/main" id="{8E13B105-1073-4ACD-B313-CAA61D02A8E9}"/>
              </a:ext>
            </a:extLst>
          </p:cNvPr>
          <p:cNvCxnSpPr/>
          <p:nvPr/>
        </p:nvCxnSpPr>
        <p:spPr>
          <a:xfrm>
            <a:off x="838200" y="2932771"/>
            <a:ext cx="1063662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627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spcBef>
                <a:spcPts val="1800"/>
              </a:spcBef>
              <a:buNone/>
            </a:pPr>
            <a:r>
              <a:rPr lang="en-US" dirty="0"/>
              <a:t>To help you avoid plagiarism, this tutorial will teach you how to:</a:t>
            </a:r>
          </a:p>
          <a:p>
            <a:pPr>
              <a:spcBef>
                <a:spcPts val="1800"/>
              </a:spcBef>
            </a:pPr>
            <a:r>
              <a:rPr lang="en-US" b="1" dirty="0"/>
              <a:t>Cite sources using APA style</a:t>
            </a:r>
            <a:r>
              <a:rPr lang="en-US" dirty="0"/>
              <a:t>.</a:t>
            </a:r>
          </a:p>
          <a:p>
            <a:pPr>
              <a:spcBef>
                <a:spcPts val="1800"/>
              </a:spcBef>
            </a:pPr>
            <a:r>
              <a:rPr lang="en-US" b="1" dirty="0"/>
              <a:t>Paraphrase</a:t>
            </a:r>
            <a:r>
              <a:rPr lang="en-US" dirty="0"/>
              <a:t> </a:t>
            </a:r>
            <a:r>
              <a:rPr lang="en-US" b="1" dirty="0"/>
              <a:t>information</a:t>
            </a:r>
            <a:r>
              <a:rPr lang="en-US" dirty="0"/>
              <a:t> into your own words of understanding.</a:t>
            </a:r>
          </a:p>
          <a:p>
            <a:pPr>
              <a:spcBef>
                <a:spcPts val="1800"/>
              </a:spcBef>
            </a:pPr>
            <a:r>
              <a:rPr lang="en-US" b="1" dirty="0"/>
              <a:t>Make it your own </a:t>
            </a:r>
            <a:r>
              <a:rPr lang="en-US" dirty="0"/>
              <a:t>while still citing the work of others. </a:t>
            </a:r>
          </a:p>
          <a:p>
            <a:pPr>
              <a:spcBef>
                <a:spcPts val="1800"/>
              </a:spcBef>
            </a:pPr>
            <a:r>
              <a:rPr lang="en-US" b="1" dirty="0"/>
              <a:t>Create a list of references </a:t>
            </a:r>
            <a:r>
              <a:rPr lang="en-US" dirty="0"/>
              <a:t>of all of the sources cited in your paper.</a:t>
            </a:r>
          </a:p>
        </p:txBody>
      </p:sp>
      <p:sp>
        <p:nvSpPr>
          <p:cNvPr id="2" name="Title 1"/>
          <p:cNvSpPr>
            <a:spLocks noGrp="1"/>
          </p:cNvSpPr>
          <p:nvPr>
            <p:ph type="title"/>
          </p:nvPr>
        </p:nvSpPr>
        <p:spPr/>
        <p:txBody>
          <a:bodyPr/>
          <a:lstStyle/>
          <a:p>
            <a:r>
              <a:rPr lang="en-US" dirty="0"/>
              <a:t>Plagiarism prevention basics</a:t>
            </a:r>
          </a:p>
        </p:txBody>
      </p:sp>
    </p:spTree>
    <p:extLst>
      <p:ext uri="{BB962C8B-B14F-4D97-AF65-F5344CB8AC3E}">
        <p14:creationId xmlns:p14="http://schemas.microsoft.com/office/powerpoint/2010/main" val="4879104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1533904"/>
            <a:ext cx="10515600" cy="1263083"/>
          </a:xfrm>
        </p:spPr>
        <p:txBody>
          <a:bodyPr>
            <a:normAutofit/>
          </a:bodyPr>
          <a:lstStyle/>
          <a:p>
            <a:pPr marL="0" indent="0">
              <a:buNone/>
            </a:pPr>
            <a:r>
              <a:rPr lang="en-US" dirty="0"/>
              <a:t>Pay attention to </a:t>
            </a:r>
            <a:r>
              <a:rPr lang="en-US" b="1" dirty="0">
                <a:solidFill>
                  <a:srgbClr val="CC00CC"/>
                </a:solidFill>
              </a:rPr>
              <a:t>title capitalization rules, </a:t>
            </a:r>
            <a:r>
              <a:rPr lang="en-US" b="1" dirty="0">
                <a:solidFill>
                  <a:srgbClr val="C00000"/>
                </a:solidFill>
              </a:rPr>
              <a:t>commas</a:t>
            </a:r>
            <a:r>
              <a:rPr lang="en-US" b="1" dirty="0"/>
              <a:t>, </a:t>
            </a:r>
            <a:r>
              <a:rPr lang="en-US" b="1" dirty="0">
                <a:solidFill>
                  <a:schemeClr val="accent6">
                    <a:lumMod val="75000"/>
                  </a:schemeClr>
                </a:solidFill>
              </a:rPr>
              <a:t>periods</a:t>
            </a:r>
            <a:r>
              <a:rPr lang="en-US" dirty="0"/>
              <a:t>, other </a:t>
            </a:r>
            <a:r>
              <a:rPr lang="en-US" b="1" dirty="0">
                <a:solidFill>
                  <a:srgbClr val="843C0C"/>
                </a:solidFill>
              </a:rPr>
              <a:t>forms of punctuation</a:t>
            </a:r>
            <a:r>
              <a:rPr lang="en-US" dirty="0"/>
              <a:t>, </a:t>
            </a:r>
            <a:r>
              <a:rPr lang="en-US" b="1" dirty="0"/>
              <a:t>spaces</a:t>
            </a:r>
            <a:r>
              <a:rPr lang="en-US" dirty="0"/>
              <a:t>(versus not), when to </a:t>
            </a:r>
            <a:r>
              <a:rPr lang="en-US" i="1" dirty="0"/>
              <a:t>italicize, </a:t>
            </a:r>
            <a:r>
              <a:rPr lang="en-US" dirty="0"/>
              <a:t>and</a:t>
            </a:r>
            <a:r>
              <a:rPr lang="en-US" i="1" dirty="0"/>
              <a:t> </a:t>
            </a:r>
            <a:r>
              <a:rPr lang="en-US" b="1" dirty="0">
                <a:solidFill>
                  <a:srgbClr val="2A7ACA"/>
                </a:solidFill>
              </a:rPr>
              <a:t>DOI format</a:t>
            </a:r>
            <a:r>
              <a:rPr lang="en-US" dirty="0"/>
              <a:t>. </a:t>
            </a:r>
          </a:p>
        </p:txBody>
      </p:sp>
      <p:sp>
        <p:nvSpPr>
          <p:cNvPr id="3" name="Title 2"/>
          <p:cNvSpPr>
            <a:spLocks noGrp="1"/>
          </p:cNvSpPr>
          <p:nvPr>
            <p:ph type="title"/>
          </p:nvPr>
        </p:nvSpPr>
        <p:spPr/>
        <p:txBody>
          <a:bodyPr/>
          <a:lstStyle/>
          <a:p>
            <a:r>
              <a:rPr lang="en-US" dirty="0"/>
              <a:t>Pay attention to the details</a:t>
            </a:r>
          </a:p>
        </p:txBody>
      </p:sp>
      <p:sp>
        <p:nvSpPr>
          <p:cNvPr id="7" name="Content Placeholder 1"/>
          <p:cNvSpPr txBox="1">
            <a:spLocks/>
          </p:cNvSpPr>
          <p:nvPr/>
        </p:nvSpPr>
        <p:spPr>
          <a:xfrm>
            <a:off x="936812" y="2796987"/>
            <a:ext cx="10416988" cy="236668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200"/>
              </a:spcBef>
              <a:buClr>
                <a:schemeClr val="accent5">
                  <a:lumMod val="50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200"/>
              </a:spcBef>
              <a:buClr>
                <a:schemeClr val="accent5">
                  <a:lumMod val="50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200"/>
              </a:spcBef>
              <a:buClr>
                <a:schemeClr val="accent5">
                  <a:lumMod val="50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200"/>
              </a:spcBef>
              <a:buClr>
                <a:schemeClr val="accent5">
                  <a:lumMod val="50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200"/>
              </a:spcBef>
              <a:buClr>
                <a:schemeClr val="accent5">
                  <a:lumMod val="50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None/>
            </a:pPr>
            <a:r>
              <a:rPr lang="en-US" dirty="0"/>
              <a:t>Wilson</a:t>
            </a:r>
            <a:r>
              <a:rPr lang="en-US" b="1" dirty="0">
                <a:solidFill>
                  <a:srgbClr val="C00000"/>
                </a:solidFill>
              </a:rPr>
              <a:t>,</a:t>
            </a:r>
            <a:r>
              <a:rPr lang="en-US" dirty="0"/>
              <a:t> T</a:t>
            </a:r>
            <a:r>
              <a:rPr lang="en-US" b="1" dirty="0">
                <a:solidFill>
                  <a:srgbClr val="00B050"/>
                </a:solidFill>
              </a:rPr>
              <a:t>.</a:t>
            </a:r>
            <a:r>
              <a:rPr lang="en-US" dirty="0"/>
              <a:t> D</a:t>
            </a:r>
            <a:r>
              <a:rPr lang="en-US" b="1" dirty="0">
                <a:solidFill>
                  <a:srgbClr val="00B050"/>
                </a:solidFill>
              </a:rPr>
              <a:t>.</a:t>
            </a:r>
            <a:r>
              <a:rPr lang="en-US" b="1" dirty="0">
                <a:solidFill>
                  <a:srgbClr val="C00000"/>
                </a:solidFill>
              </a:rPr>
              <a:t>,</a:t>
            </a:r>
            <a:r>
              <a:rPr lang="en-US" dirty="0"/>
              <a:t> </a:t>
            </a:r>
            <a:r>
              <a:rPr lang="en-US" b="1" dirty="0">
                <a:solidFill>
                  <a:srgbClr val="843C0C"/>
                </a:solidFill>
              </a:rPr>
              <a:t>&amp;</a:t>
            </a:r>
            <a:r>
              <a:rPr lang="en-US" dirty="0"/>
              <a:t> </a:t>
            </a:r>
            <a:r>
              <a:rPr lang="en-US" dirty="0" err="1"/>
              <a:t>Brekke</a:t>
            </a:r>
            <a:r>
              <a:rPr lang="en-US" b="1" dirty="0">
                <a:solidFill>
                  <a:srgbClr val="C00000"/>
                </a:solidFill>
              </a:rPr>
              <a:t>,</a:t>
            </a:r>
            <a:r>
              <a:rPr lang="en-US" dirty="0"/>
              <a:t> N</a:t>
            </a:r>
            <a:r>
              <a:rPr lang="en-US" b="1" dirty="0">
                <a:solidFill>
                  <a:srgbClr val="00B050"/>
                </a:solidFill>
              </a:rPr>
              <a:t>. </a:t>
            </a:r>
            <a:r>
              <a:rPr lang="en-US" dirty="0"/>
              <a:t>C</a:t>
            </a:r>
            <a:r>
              <a:rPr lang="en-US" b="1" dirty="0">
                <a:solidFill>
                  <a:srgbClr val="00B050"/>
                </a:solidFill>
              </a:rPr>
              <a:t>.</a:t>
            </a:r>
            <a:r>
              <a:rPr lang="en-US" dirty="0"/>
              <a:t> (1994)</a:t>
            </a:r>
            <a:r>
              <a:rPr lang="en-US" b="1" dirty="0">
                <a:solidFill>
                  <a:srgbClr val="00B050"/>
                </a:solidFill>
              </a:rPr>
              <a:t>.</a:t>
            </a:r>
            <a:r>
              <a:rPr lang="en-US" dirty="0"/>
              <a:t> </a:t>
            </a:r>
            <a:r>
              <a:rPr lang="en-US" b="1" dirty="0">
                <a:solidFill>
                  <a:srgbClr val="CC00CC"/>
                </a:solidFill>
              </a:rPr>
              <a:t>M</a:t>
            </a:r>
            <a:r>
              <a:rPr lang="en-US" dirty="0"/>
              <a:t>ental contamination and mental </a:t>
            </a:r>
          </a:p>
          <a:p>
            <a:pPr marL="0" indent="0">
              <a:spcBef>
                <a:spcPts val="1800"/>
              </a:spcBef>
              <a:buNone/>
            </a:pPr>
            <a:r>
              <a:rPr lang="en-US" dirty="0"/>
              <a:t>	correction</a:t>
            </a:r>
            <a:r>
              <a:rPr lang="en-US" b="1" dirty="0">
                <a:solidFill>
                  <a:srgbClr val="843C0C"/>
                </a:solidFill>
              </a:rPr>
              <a:t>:</a:t>
            </a:r>
            <a:r>
              <a:rPr lang="en-US" dirty="0"/>
              <a:t> </a:t>
            </a:r>
            <a:r>
              <a:rPr lang="en-US" b="1" dirty="0">
                <a:solidFill>
                  <a:srgbClr val="CC00CC"/>
                </a:solidFill>
              </a:rPr>
              <a:t>U</a:t>
            </a:r>
            <a:r>
              <a:rPr lang="en-US" dirty="0"/>
              <a:t>nwanted influences on judgments and evaluations</a:t>
            </a:r>
            <a:r>
              <a:rPr lang="en-US" b="1" dirty="0">
                <a:solidFill>
                  <a:srgbClr val="00B050"/>
                </a:solidFill>
              </a:rPr>
              <a:t>.</a:t>
            </a:r>
            <a:endParaRPr lang="en-US" dirty="0"/>
          </a:p>
          <a:p>
            <a:pPr marL="0" indent="0">
              <a:spcBef>
                <a:spcPts val="1800"/>
              </a:spcBef>
              <a:buNone/>
            </a:pPr>
            <a:r>
              <a:rPr lang="en-US" dirty="0"/>
              <a:t>	</a:t>
            </a:r>
            <a:r>
              <a:rPr lang="en-US" b="1" i="1" dirty="0">
                <a:solidFill>
                  <a:srgbClr val="CC00CC"/>
                </a:solidFill>
              </a:rPr>
              <a:t>P</a:t>
            </a:r>
            <a:r>
              <a:rPr lang="en-US" i="1" dirty="0"/>
              <a:t>sychology </a:t>
            </a:r>
            <a:r>
              <a:rPr lang="en-US" b="1" i="1" dirty="0">
                <a:solidFill>
                  <a:srgbClr val="CC00CC"/>
                </a:solidFill>
              </a:rPr>
              <a:t>B</a:t>
            </a:r>
            <a:r>
              <a:rPr lang="en-US" i="1" dirty="0"/>
              <a:t>ulletin</a:t>
            </a:r>
            <a:r>
              <a:rPr lang="en-US" b="1" dirty="0">
                <a:solidFill>
                  <a:srgbClr val="C00000"/>
                </a:solidFill>
              </a:rPr>
              <a:t>,</a:t>
            </a:r>
            <a:r>
              <a:rPr lang="en-US" i="1" dirty="0"/>
              <a:t> 116</a:t>
            </a:r>
            <a:r>
              <a:rPr lang="en-US" b="1" dirty="0">
                <a:solidFill>
                  <a:srgbClr val="843C0C"/>
                </a:solidFill>
              </a:rPr>
              <a:t>(</a:t>
            </a:r>
            <a:r>
              <a:rPr lang="en-US" dirty="0"/>
              <a:t>1</a:t>
            </a:r>
            <a:r>
              <a:rPr lang="en-US" b="1" dirty="0">
                <a:solidFill>
                  <a:srgbClr val="843C0C"/>
                </a:solidFill>
              </a:rPr>
              <a:t>)</a:t>
            </a:r>
            <a:r>
              <a:rPr lang="en-US" b="1" dirty="0">
                <a:solidFill>
                  <a:srgbClr val="C00000"/>
                </a:solidFill>
              </a:rPr>
              <a:t>,</a:t>
            </a:r>
            <a:r>
              <a:rPr lang="en-US" dirty="0"/>
              <a:t> 117-142</a:t>
            </a:r>
            <a:r>
              <a:rPr lang="en-US" b="1" dirty="0">
                <a:solidFill>
                  <a:srgbClr val="00B050"/>
                </a:solidFill>
              </a:rPr>
              <a:t>.</a:t>
            </a:r>
            <a:r>
              <a:rPr lang="en-US" dirty="0"/>
              <a:t> </a:t>
            </a:r>
          </a:p>
          <a:p>
            <a:pPr marL="0" indent="0">
              <a:spcBef>
                <a:spcPts val="1800"/>
              </a:spcBef>
              <a:buNone/>
            </a:pPr>
            <a:r>
              <a:rPr lang="en-US" dirty="0"/>
              <a:t>	</a:t>
            </a:r>
            <a:r>
              <a:rPr lang="en-US" b="1" dirty="0">
                <a:solidFill>
                  <a:srgbClr val="2A7ACA"/>
                </a:solidFill>
              </a:rPr>
              <a:t>https://doi.org/</a:t>
            </a:r>
            <a:r>
              <a:rPr lang="en-US" dirty="0"/>
              <a:t>10.1037/0033-2909.116.1.117</a:t>
            </a:r>
          </a:p>
        </p:txBody>
      </p:sp>
    </p:spTree>
    <p:extLst>
      <p:ext uri="{BB962C8B-B14F-4D97-AF65-F5344CB8AC3E}">
        <p14:creationId xmlns:p14="http://schemas.microsoft.com/office/powerpoint/2010/main" val="10993724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533905"/>
            <a:ext cx="10515600" cy="4167648"/>
          </a:xfrm>
        </p:spPr>
        <p:txBody>
          <a:bodyPr>
            <a:normAutofit/>
          </a:bodyPr>
          <a:lstStyle/>
          <a:p>
            <a:pPr>
              <a:spcBef>
                <a:spcPts val="1800"/>
              </a:spcBef>
            </a:pPr>
            <a:r>
              <a:rPr lang="en-US" b="1" dirty="0"/>
              <a:t>Books</a:t>
            </a:r>
            <a:r>
              <a:rPr lang="en-US" dirty="0"/>
              <a:t> – all the pages of the book are written by the same author(s)</a:t>
            </a:r>
          </a:p>
          <a:p>
            <a:pPr>
              <a:spcBef>
                <a:spcPts val="1800"/>
              </a:spcBef>
            </a:pPr>
            <a:r>
              <a:rPr lang="en-US" b="1" dirty="0"/>
              <a:t>Edited books </a:t>
            </a:r>
            <a:r>
              <a:rPr lang="en-US" dirty="0"/>
              <a:t>– each chapter is written by a different set of author(s)</a:t>
            </a:r>
          </a:p>
          <a:p>
            <a:pPr>
              <a:spcBef>
                <a:spcPts val="1800"/>
              </a:spcBef>
            </a:pPr>
            <a:r>
              <a:rPr lang="en-US" dirty="0"/>
              <a:t>Newspapers, magazines, and similar publications</a:t>
            </a:r>
          </a:p>
          <a:p>
            <a:pPr>
              <a:spcBef>
                <a:spcPts val="1800"/>
              </a:spcBef>
            </a:pPr>
            <a:r>
              <a:rPr lang="en-US" dirty="0"/>
              <a:t>Dissertations, theses, brochures, reports, course papers</a:t>
            </a:r>
          </a:p>
          <a:p>
            <a:pPr>
              <a:spcBef>
                <a:spcPts val="1800"/>
              </a:spcBef>
            </a:pPr>
            <a:r>
              <a:rPr lang="en-US" dirty="0"/>
              <a:t>Posters, presentations, workshops, lecture materials</a:t>
            </a:r>
          </a:p>
          <a:p>
            <a:pPr>
              <a:spcBef>
                <a:spcPts val="1800"/>
              </a:spcBef>
            </a:pPr>
            <a:r>
              <a:rPr lang="en-US" dirty="0"/>
              <a:t>Data sets, research materials, tests, scales, inventories</a:t>
            </a:r>
          </a:p>
          <a:p>
            <a:pPr>
              <a:spcBef>
                <a:spcPts val="1800"/>
              </a:spcBef>
            </a:pPr>
            <a:r>
              <a:rPr lang="en-US" dirty="0"/>
              <a:t>Websites, blogs, online media, social media, artistic media</a:t>
            </a:r>
          </a:p>
        </p:txBody>
      </p:sp>
      <p:sp>
        <p:nvSpPr>
          <p:cNvPr id="3" name="Title 2"/>
          <p:cNvSpPr>
            <a:spLocks noGrp="1"/>
          </p:cNvSpPr>
          <p:nvPr>
            <p:ph type="title"/>
          </p:nvPr>
        </p:nvSpPr>
        <p:spPr/>
        <p:txBody>
          <a:bodyPr/>
          <a:lstStyle/>
          <a:p>
            <a:r>
              <a:rPr lang="en-US" dirty="0"/>
              <a:t>Other sources of information</a:t>
            </a:r>
          </a:p>
        </p:txBody>
      </p:sp>
    </p:spTree>
    <p:extLst>
      <p:ext uri="{BB962C8B-B14F-4D97-AF65-F5344CB8AC3E}">
        <p14:creationId xmlns:p14="http://schemas.microsoft.com/office/powerpoint/2010/main" val="39978899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838200" y="1947696"/>
            <a:ext cx="2550459" cy="920278"/>
          </a:xfrm>
        </p:spPr>
        <p:txBody>
          <a:bodyPr>
            <a:normAutofit/>
          </a:bodyPr>
          <a:lstStyle/>
          <a:p>
            <a:pPr marL="0" indent="0">
              <a:buNone/>
            </a:pPr>
            <a:r>
              <a:rPr lang="en-US" b="1" dirty="0"/>
              <a:t>Books and reports</a:t>
            </a:r>
          </a:p>
        </p:txBody>
      </p:sp>
      <p:sp>
        <p:nvSpPr>
          <p:cNvPr id="2" name="Title 1"/>
          <p:cNvSpPr>
            <a:spLocks noGrp="1"/>
          </p:cNvSpPr>
          <p:nvPr>
            <p:ph type="title"/>
          </p:nvPr>
        </p:nvSpPr>
        <p:spPr/>
        <p:txBody>
          <a:bodyPr/>
          <a:lstStyle/>
          <a:p>
            <a:r>
              <a:rPr lang="en-US" dirty="0"/>
              <a:t>Books and edited book chapters</a:t>
            </a:r>
          </a:p>
        </p:txBody>
      </p:sp>
      <p:sp>
        <p:nvSpPr>
          <p:cNvPr id="6" name="Rectangle 5"/>
          <p:cNvSpPr/>
          <p:nvPr/>
        </p:nvSpPr>
        <p:spPr>
          <a:xfrm>
            <a:off x="3579159" y="3204926"/>
            <a:ext cx="7749988" cy="2308324"/>
          </a:xfrm>
          <a:prstGeom prst="rect">
            <a:avLst/>
          </a:prstGeom>
        </p:spPr>
        <p:txBody>
          <a:bodyPr wrap="square">
            <a:spAutoFit/>
          </a:bodyPr>
          <a:lstStyle/>
          <a:p>
            <a:pPr indent="-457200">
              <a:lnSpc>
                <a:spcPct val="150000"/>
              </a:lnSpc>
            </a:pPr>
            <a:r>
              <a:rPr lang="en-US" sz="2400" dirty="0" err="1">
                <a:solidFill>
                  <a:srgbClr val="7030A0"/>
                </a:solidFill>
                <a:latin typeface="Arial" panose="020B0604020202020204" pitchFamily="34" charset="0"/>
                <a:cs typeface="Arial" panose="020B0604020202020204" pitchFamily="34" charset="0"/>
              </a:rPr>
              <a:t>ChapterAuthor</a:t>
            </a:r>
            <a:r>
              <a:rPr lang="en-US" sz="2400" dirty="0">
                <a:solidFill>
                  <a:srgbClr val="7030A0"/>
                </a:solidFill>
                <a:latin typeface="Arial" panose="020B0604020202020204" pitchFamily="34" charset="0"/>
                <a:cs typeface="Arial" panose="020B0604020202020204" pitchFamily="34" charset="0"/>
              </a:rPr>
              <a:t>, F. M.</a:t>
            </a:r>
            <a:r>
              <a:rPr lang="en-US" sz="2400" dirty="0">
                <a:latin typeface="Arial" panose="020B0604020202020204" pitchFamily="34" charset="0"/>
                <a:cs typeface="Arial" panose="020B0604020202020204" pitchFamily="34" charset="0"/>
              </a:rPr>
              <a:t> </a:t>
            </a:r>
            <a:r>
              <a:rPr lang="en-US" sz="2400" dirty="0">
                <a:solidFill>
                  <a:srgbClr val="C00000"/>
                </a:solidFill>
                <a:latin typeface="Arial" panose="020B0604020202020204" pitchFamily="34" charset="0"/>
                <a:cs typeface="Arial" panose="020B0604020202020204" pitchFamily="34" charset="0"/>
              </a:rPr>
              <a:t>(YEAR).</a:t>
            </a:r>
            <a:r>
              <a:rPr lang="en-US" sz="2400" dirty="0">
                <a:latin typeface="Arial" panose="020B0604020202020204" pitchFamily="34" charset="0"/>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Title of the chapter. </a:t>
            </a:r>
          </a:p>
          <a:p>
            <a:pPr indent="-457200">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a:solidFill>
                  <a:srgbClr val="CC00CC"/>
                </a:solidFill>
                <a:latin typeface="Arial" panose="020B0604020202020204" pitchFamily="34" charset="0"/>
                <a:cs typeface="Arial" panose="020B0604020202020204" pitchFamily="34" charset="0"/>
              </a:rPr>
              <a:t>In E. E. Editor (Ed.),</a:t>
            </a:r>
            <a:r>
              <a:rPr lang="en-US" sz="2400" dirty="0">
                <a:latin typeface="Arial" panose="020B0604020202020204" pitchFamily="34" charset="0"/>
                <a:cs typeface="Arial" panose="020B0604020202020204" pitchFamily="34" charset="0"/>
              </a:rPr>
              <a:t> </a:t>
            </a:r>
            <a:r>
              <a:rPr lang="en-US" sz="2400" i="1" dirty="0">
                <a:solidFill>
                  <a:srgbClr val="CC00CC"/>
                </a:solidFill>
                <a:latin typeface="Arial" panose="020B0604020202020204" pitchFamily="34" charset="0"/>
                <a:cs typeface="Arial" panose="020B0604020202020204" pitchFamily="34" charset="0"/>
              </a:rPr>
              <a:t>Title of Book </a:t>
            </a:r>
            <a:r>
              <a:rPr lang="en-US" sz="2400" i="1" dirty="0">
                <a:solidFill>
                  <a:srgbClr val="843C0C"/>
                </a:solidFill>
                <a:latin typeface="Arial" panose="020B0604020202020204" pitchFamily="34" charset="0"/>
                <a:cs typeface="Arial" panose="020B0604020202020204" pitchFamily="34" charset="0"/>
              </a:rPr>
              <a:t>(pp X-X).</a:t>
            </a:r>
          </a:p>
          <a:p>
            <a:pPr indent="-457200">
              <a:lnSpc>
                <a:spcPct val="150000"/>
              </a:lnSpc>
            </a:pPr>
            <a:r>
              <a:rPr lang="en-US" sz="2400" dirty="0">
                <a:solidFill>
                  <a:srgbClr val="843C0C"/>
                </a:solidFill>
                <a:latin typeface="Arial" panose="020B0604020202020204" pitchFamily="34" charset="0"/>
                <a:cs typeface="Arial" panose="020B0604020202020204" pitchFamily="34" charset="0"/>
              </a:rPr>
              <a:t>	Publisher Name. URL/DOI </a:t>
            </a:r>
            <a:r>
              <a:rPr lang="en-US" sz="1600" dirty="0">
                <a:latin typeface="Arial" panose="020B0604020202020204" pitchFamily="34" charset="0"/>
                <a:cs typeface="Arial" panose="020B0604020202020204" pitchFamily="34" charset="0"/>
              </a:rPr>
              <a:t>(for online access, if applicable)</a:t>
            </a:r>
            <a:endParaRPr lang="en-US" sz="2400" dirty="0">
              <a:latin typeface="Arial" panose="020B0604020202020204" pitchFamily="34" charset="0"/>
              <a:cs typeface="Arial" panose="020B0604020202020204" pitchFamily="34" charset="0"/>
            </a:endParaRPr>
          </a:p>
          <a:p>
            <a:pPr indent="-457200">
              <a:lnSpc>
                <a:spcPct val="150000"/>
              </a:lnSpc>
            </a:pPr>
            <a:endParaRPr lang="en-US" sz="2400" dirty="0">
              <a:solidFill>
                <a:srgbClr val="843C0C"/>
              </a:solidFill>
              <a:latin typeface="Arial" panose="020B0604020202020204" pitchFamily="34" charset="0"/>
              <a:cs typeface="Arial" panose="020B0604020202020204" pitchFamily="34" charset="0"/>
            </a:endParaRPr>
          </a:p>
        </p:txBody>
      </p:sp>
      <p:sp>
        <p:nvSpPr>
          <p:cNvPr id="9" name="Content Placeholder 7"/>
          <p:cNvSpPr txBox="1">
            <a:spLocks/>
          </p:cNvSpPr>
          <p:nvPr/>
        </p:nvSpPr>
        <p:spPr>
          <a:xfrm>
            <a:off x="838200" y="3410940"/>
            <a:ext cx="2214282" cy="138966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200"/>
              </a:spcBef>
              <a:buClr>
                <a:schemeClr val="accent5">
                  <a:lumMod val="50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200"/>
              </a:spcBef>
              <a:buClr>
                <a:schemeClr val="accent5">
                  <a:lumMod val="50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200"/>
              </a:spcBef>
              <a:buClr>
                <a:schemeClr val="accent5">
                  <a:lumMod val="50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200"/>
              </a:spcBef>
              <a:buClr>
                <a:schemeClr val="accent5">
                  <a:lumMod val="50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200"/>
              </a:spcBef>
              <a:buClr>
                <a:schemeClr val="accent5">
                  <a:lumMod val="50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b="1" dirty="0"/>
              <a:t>Chapter in an edited book or report</a:t>
            </a:r>
          </a:p>
        </p:txBody>
      </p:sp>
      <p:sp>
        <p:nvSpPr>
          <p:cNvPr id="11" name="Rectangle 10"/>
          <p:cNvSpPr/>
          <p:nvPr/>
        </p:nvSpPr>
        <p:spPr>
          <a:xfrm>
            <a:off x="3603811" y="1685821"/>
            <a:ext cx="7749989" cy="1200329"/>
          </a:xfrm>
          <a:prstGeom prst="rect">
            <a:avLst/>
          </a:prstGeom>
        </p:spPr>
        <p:txBody>
          <a:bodyPr wrap="square">
            <a:spAutoFit/>
          </a:bodyPr>
          <a:lstStyle/>
          <a:p>
            <a:pPr indent="-457200">
              <a:lnSpc>
                <a:spcPct val="150000"/>
              </a:lnSpc>
            </a:pPr>
            <a:r>
              <a:rPr lang="en-US" sz="2400" dirty="0">
                <a:solidFill>
                  <a:srgbClr val="7030A0"/>
                </a:solidFill>
                <a:latin typeface="Arial" panose="020B0604020202020204" pitchFamily="34" charset="0"/>
                <a:cs typeface="Arial" panose="020B0604020202020204" pitchFamily="34" charset="0"/>
              </a:rPr>
              <a:t>Author, F. M. </a:t>
            </a:r>
            <a:r>
              <a:rPr lang="en-US" sz="2400" dirty="0">
                <a:solidFill>
                  <a:srgbClr val="C00000"/>
                </a:solidFill>
                <a:latin typeface="Arial" panose="020B0604020202020204" pitchFamily="34" charset="0"/>
                <a:cs typeface="Arial" panose="020B0604020202020204" pitchFamily="34" charset="0"/>
              </a:rPr>
              <a:t>(YEAR).</a:t>
            </a:r>
            <a:r>
              <a:rPr lang="en-US" sz="2400" dirty="0">
                <a:latin typeface="Arial" panose="020B0604020202020204" pitchFamily="34" charset="0"/>
                <a:cs typeface="Arial" panose="020B0604020202020204" pitchFamily="34" charset="0"/>
              </a:rPr>
              <a:t> </a:t>
            </a:r>
            <a:r>
              <a:rPr lang="en-US" sz="2400" i="1" dirty="0">
                <a:solidFill>
                  <a:srgbClr val="CC00CC"/>
                </a:solidFill>
                <a:latin typeface="Arial" panose="020B0604020202020204" pitchFamily="34" charset="0"/>
                <a:cs typeface="Arial" panose="020B0604020202020204" pitchFamily="34" charset="0"/>
              </a:rPr>
              <a:t>Title of book or report</a:t>
            </a:r>
            <a:r>
              <a:rPr lang="en-US" sz="2400" dirty="0">
                <a:solidFill>
                  <a:srgbClr val="CC00CC"/>
                </a:solidFill>
                <a:latin typeface="Arial" panose="020B0604020202020204" pitchFamily="34" charset="0"/>
                <a:cs typeface="Arial" panose="020B0604020202020204" pitchFamily="34" charset="0"/>
              </a:rPr>
              <a:t>. </a:t>
            </a:r>
          </a:p>
          <a:p>
            <a:pPr indent="-457200">
              <a:lnSpc>
                <a:spcPct val="150000"/>
              </a:lnSpc>
            </a:pPr>
            <a:r>
              <a:rPr lang="en-US" sz="2400" dirty="0">
                <a:solidFill>
                  <a:srgbClr val="CC00CC"/>
                </a:solidFill>
                <a:latin typeface="Arial" panose="020B0604020202020204" pitchFamily="34" charset="0"/>
                <a:cs typeface="Arial" panose="020B0604020202020204" pitchFamily="34" charset="0"/>
              </a:rPr>
              <a:t>	</a:t>
            </a:r>
            <a:r>
              <a:rPr lang="en-US" sz="2400" dirty="0">
                <a:solidFill>
                  <a:srgbClr val="843C0C"/>
                </a:solidFill>
                <a:latin typeface="Arial" panose="020B0604020202020204" pitchFamily="34" charset="0"/>
                <a:cs typeface="Arial" panose="020B0604020202020204" pitchFamily="34" charset="0"/>
              </a:rPr>
              <a:t>Publisher Name.</a:t>
            </a:r>
            <a:r>
              <a:rPr lang="en-US" sz="2400" i="1" dirty="0">
                <a:solidFill>
                  <a:srgbClr val="843C0C"/>
                </a:solidFill>
                <a:latin typeface="Arial" panose="020B0604020202020204" pitchFamily="34" charset="0"/>
                <a:cs typeface="Arial" panose="020B0604020202020204" pitchFamily="34" charset="0"/>
              </a:rPr>
              <a:t> </a:t>
            </a:r>
            <a:r>
              <a:rPr lang="en-US" sz="2400" dirty="0">
                <a:solidFill>
                  <a:srgbClr val="843C0C"/>
                </a:solidFill>
                <a:latin typeface="Arial" panose="020B0604020202020204" pitchFamily="34" charset="0"/>
                <a:cs typeface="Arial" panose="020B0604020202020204" pitchFamily="34" charset="0"/>
              </a:rPr>
              <a:t>URL/DOI </a:t>
            </a:r>
            <a:r>
              <a:rPr lang="en-US" sz="1600" dirty="0">
                <a:latin typeface="Arial" panose="020B0604020202020204" pitchFamily="34" charset="0"/>
                <a:cs typeface="Arial" panose="020B0604020202020204" pitchFamily="34" charset="0"/>
              </a:rPr>
              <a:t>(for online access, if applicable)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17117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91007" y="1702887"/>
            <a:ext cx="9255652" cy="293634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200"/>
              </a:spcBef>
              <a:buClr>
                <a:schemeClr val="accent5">
                  <a:lumMod val="50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200"/>
              </a:spcBef>
              <a:buClr>
                <a:schemeClr val="accent5">
                  <a:lumMod val="50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200"/>
              </a:spcBef>
              <a:buClr>
                <a:schemeClr val="accent5">
                  <a:lumMod val="50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200"/>
              </a:spcBef>
              <a:buClr>
                <a:schemeClr val="accent5">
                  <a:lumMod val="50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200"/>
              </a:spcBef>
              <a:buClr>
                <a:schemeClr val="accent5">
                  <a:lumMod val="50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Font typeface="Wingdings" panose="05000000000000000000" pitchFamily="2" charset="2"/>
              <a:buNone/>
            </a:pPr>
            <a:r>
              <a:rPr lang="en-US" dirty="0">
                <a:solidFill>
                  <a:srgbClr val="7030A0"/>
                </a:solidFill>
                <a:latin typeface="Times New Roman" panose="02020603050405020304" pitchFamily="18" charset="0"/>
                <a:cs typeface="Times New Roman" panose="02020603050405020304" pitchFamily="18" charset="0"/>
              </a:rPr>
              <a:t>Wilson, T. D., </a:t>
            </a:r>
            <a:r>
              <a:rPr lang="en-US" dirty="0" err="1">
                <a:solidFill>
                  <a:srgbClr val="7030A0"/>
                </a:solidFill>
                <a:latin typeface="Times New Roman" panose="02020603050405020304" pitchFamily="18" charset="0"/>
                <a:cs typeface="Times New Roman" panose="02020603050405020304" pitchFamily="18" charset="0"/>
              </a:rPr>
              <a:t>Damiani</a:t>
            </a:r>
            <a:r>
              <a:rPr lang="en-US" dirty="0">
                <a:solidFill>
                  <a:srgbClr val="7030A0"/>
                </a:solidFill>
                <a:latin typeface="Times New Roman" panose="02020603050405020304" pitchFamily="18" charset="0"/>
                <a:cs typeface="Times New Roman" panose="02020603050405020304" pitchFamily="18" charset="0"/>
              </a:rPr>
              <a:t>, M., &amp; Shelton, N.</a:t>
            </a:r>
            <a:r>
              <a:rPr lang="en-US" dirty="0">
                <a:latin typeface="Times New Roman" panose="02020603050405020304" pitchFamily="18" charset="0"/>
                <a:cs typeface="Times New Roman" panose="02020603050405020304" pitchFamily="18" charset="0"/>
              </a:rPr>
              <a:t> </a:t>
            </a:r>
            <a:r>
              <a:rPr lang="en-US" dirty="0">
                <a:solidFill>
                  <a:srgbClr val="C00000"/>
                </a:solidFill>
                <a:latin typeface="Times New Roman" panose="02020603050405020304" pitchFamily="18" charset="0"/>
                <a:cs typeface="Times New Roman" panose="02020603050405020304" pitchFamily="18" charset="0"/>
              </a:rPr>
              <a:t>(2002).</a:t>
            </a:r>
            <a:r>
              <a:rPr lang="en-US" dirty="0">
                <a:latin typeface="Times New Roman" panose="02020603050405020304" pitchFamily="18" charset="0"/>
                <a:cs typeface="Times New Roman" panose="02020603050405020304" pitchFamily="18" charset="0"/>
              </a:rPr>
              <a:t> </a:t>
            </a:r>
            <a:r>
              <a:rPr lang="en-US" dirty="0">
                <a:solidFill>
                  <a:srgbClr val="00B050"/>
                </a:solidFill>
                <a:latin typeface="Times New Roman" panose="02020603050405020304" pitchFamily="18" charset="0"/>
                <a:cs typeface="Times New Roman" panose="02020603050405020304" pitchFamily="18" charset="0"/>
              </a:rPr>
              <a:t>Improving the </a:t>
            </a:r>
          </a:p>
          <a:p>
            <a:pPr marL="0" indent="0">
              <a:lnSpc>
                <a:spcPct val="150000"/>
              </a:lnSpc>
              <a:spcBef>
                <a:spcPts val="0"/>
              </a:spcBef>
              <a:buFont typeface="Wingdings" panose="05000000000000000000" pitchFamily="2" charset="2"/>
              <a:buNone/>
            </a:pPr>
            <a:r>
              <a:rPr lang="en-US" dirty="0">
                <a:solidFill>
                  <a:srgbClr val="00B050"/>
                </a:solidFill>
                <a:latin typeface="Times New Roman" panose="02020603050405020304" pitchFamily="18" charset="0"/>
                <a:cs typeface="Times New Roman" panose="02020603050405020304" pitchFamily="18" charset="0"/>
              </a:rPr>
              <a:t>	academic performance of college students with brief attributional </a:t>
            </a:r>
          </a:p>
          <a:p>
            <a:pPr marL="0" indent="0">
              <a:lnSpc>
                <a:spcPct val="150000"/>
              </a:lnSpc>
              <a:spcBef>
                <a:spcPts val="0"/>
              </a:spcBef>
              <a:buFont typeface="Wingdings" panose="05000000000000000000" pitchFamily="2" charset="2"/>
              <a:buNone/>
            </a:pPr>
            <a:r>
              <a:rPr lang="en-US" dirty="0">
                <a:solidFill>
                  <a:srgbClr val="00B050"/>
                </a:solidFill>
                <a:latin typeface="Times New Roman" panose="02020603050405020304" pitchFamily="18" charset="0"/>
                <a:cs typeface="Times New Roman" panose="02020603050405020304" pitchFamily="18" charset="0"/>
              </a:rPr>
              <a:t>	interventions.</a:t>
            </a:r>
            <a:r>
              <a:rPr lang="en-US" dirty="0">
                <a:latin typeface="Times New Roman" panose="02020603050405020304" pitchFamily="18" charset="0"/>
                <a:cs typeface="Times New Roman" panose="02020603050405020304" pitchFamily="18" charset="0"/>
              </a:rPr>
              <a:t> </a:t>
            </a:r>
            <a:r>
              <a:rPr lang="en-US" dirty="0">
                <a:solidFill>
                  <a:srgbClr val="CC00CC"/>
                </a:solidFill>
                <a:latin typeface="Times New Roman" panose="02020603050405020304" pitchFamily="18" charset="0"/>
                <a:cs typeface="Times New Roman" panose="02020603050405020304" pitchFamily="18" charset="0"/>
              </a:rPr>
              <a:t>In J. Aronson (Ed.), </a:t>
            </a:r>
            <a:r>
              <a:rPr lang="en-US" i="1" dirty="0">
                <a:solidFill>
                  <a:srgbClr val="CC00CC"/>
                </a:solidFill>
                <a:latin typeface="Times New Roman" panose="02020603050405020304" pitchFamily="18" charset="0"/>
                <a:cs typeface="Times New Roman" panose="02020603050405020304" pitchFamily="18" charset="0"/>
              </a:rPr>
              <a:t>Improving academic </a:t>
            </a:r>
          </a:p>
          <a:p>
            <a:pPr marL="0" indent="0">
              <a:lnSpc>
                <a:spcPct val="150000"/>
              </a:lnSpc>
              <a:spcBef>
                <a:spcPts val="0"/>
              </a:spcBef>
              <a:buFont typeface="Wingdings" panose="05000000000000000000" pitchFamily="2" charset="2"/>
              <a:buNone/>
            </a:pPr>
            <a:r>
              <a:rPr lang="en-US" i="1" dirty="0">
                <a:solidFill>
                  <a:srgbClr val="CC00CC"/>
                </a:solidFill>
                <a:latin typeface="Times New Roman" panose="02020603050405020304" pitchFamily="18" charset="0"/>
                <a:cs typeface="Times New Roman" panose="02020603050405020304" pitchFamily="18" charset="0"/>
              </a:rPr>
              <a:t>	achievement: Impact of  psychological factors on education </a:t>
            </a:r>
          </a:p>
          <a:p>
            <a:pPr marL="0" indent="0">
              <a:lnSpc>
                <a:spcPct val="150000"/>
              </a:lnSpc>
              <a:spcBef>
                <a:spcPts val="0"/>
              </a:spcBef>
              <a:buFont typeface="Wingdings" panose="05000000000000000000" pitchFamily="2" charset="2"/>
              <a:buNone/>
            </a:pPr>
            <a:r>
              <a:rPr lang="en-US" dirty="0">
                <a:latin typeface="Times New Roman" panose="02020603050405020304" pitchFamily="18" charset="0"/>
                <a:cs typeface="Times New Roman" panose="02020603050405020304" pitchFamily="18" charset="0"/>
              </a:rPr>
              <a:t>	</a:t>
            </a:r>
            <a:r>
              <a:rPr lang="en-US" dirty="0">
                <a:solidFill>
                  <a:srgbClr val="843C0C"/>
                </a:solidFill>
                <a:latin typeface="Times New Roman" panose="02020603050405020304" pitchFamily="18" charset="0"/>
                <a:cs typeface="Times New Roman" panose="02020603050405020304" pitchFamily="18" charset="0"/>
              </a:rPr>
              <a:t>(pp. 88-108). San Diego, CA: Academic Press.</a:t>
            </a:r>
          </a:p>
        </p:txBody>
      </p:sp>
      <p:sp>
        <p:nvSpPr>
          <p:cNvPr id="2" name="Title 1"/>
          <p:cNvSpPr>
            <a:spLocks noGrp="1"/>
          </p:cNvSpPr>
          <p:nvPr>
            <p:ph type="title"/>
          </p:nvPr>
        </p:nvSpPr>
        <p:spPr/>
        <p:txBody>
          <a:bodyPr/>
          <a:lstStyle/>
          <a:p>
            <a:r>
              <a:rPr lang="en-US" dirty="0"/>
              <a:t>Example: Edited book chapter</a:t>
            </a:r>
          </a:p>
        </p:txBody>
      </p:sp>
    </p:spTree>
    <p:extLst>
      <p:ext uri="{BB962C8B-B14F-4D97-AF65-F5344CB8AC3E}">
        <p14:creationId xmlns:p14="http://schemas.microsoft.com/office/powerpoint/2010/main" val="41504479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8588188" y="1685821"/>
            <a:ext cx="2550459" cy="1041461"/>
          </a:xfrm>
        </p:spPr>
        <p:txBody>
          <a:bodyPr>
            <a:noAutofit/>
          </a:bodyPr>
          <a:lstStyle/>
          <a:p>
            <a:pPr marL="0" indent="0">
              <a:buNone/>
            </a:pPr>
            <a:r>
              <a:rPr lang="en-US" dirty="0">
                <a:solidFill>
                  <a:srgbClr val="CC00CC"/>
                </a:solidFill>
              </a:rPr>
              <a:t>[Presentation], [Poster],</a:t>
            </a:r>
          </a:p>
          <a:p>
            <a:pPr marL="0" indent="0">
              <a:spcBef>
                <a:spcPts val="0"/>
              </a:spcBef>
              <a:buNone/>
            </a:pPr>
            <a:r>
              <a:rPr lang="en-US" dirty="0">
                <a:solidFill>
                  <a:srgbClr val="CC00CC"/>
                </a:solidFill>
              </a:rPr>
              <a:t>[Guest Lecture]</a:t>
            </a:r>
          </a:p>
        </p:txBody>
      </p:sp>
      <p:sp>
        <p:nvSpPr>
          <p:cNvPr id="2" name="Title 1"/>
          <p:cNvSpPr>
            <a:spLocks noGrp="1"/>
          </p:cNvSpPr>
          <p:nvPr>
            <p:ph type="title"/>
          </p:nvPr>
        </p:nvSpPr>
        <p:spPr/>
        <p:txBody>
          <a:bodyPr/>
          <a:lstStyle/>
          <a:p>
            <a:r>
              <a:rPr lang="en-US" dirty="0"/>
              <a:t>Presentations and papers [by type]</a:t>
            </a:r>
          </a:p>
        </p:txBody>
      </p:sp>
      <p:sp>
        <p:nvSpPr>
          <p:cNvPr id="6" name="Rectangle 5"/>
          <p:cNvSpPr/>
          <p:nvPr/>
        </p:nvSpPr>
        <p:spPr>
          <a:xfrm>
            <a:off x="838200" y="3410940"/>
            <a:ext cx="7252447" cy="1754326"/>
          </a:xfrm>
          <a:prstGeom prst="rect">
            <a:avLst/>
          </a:prstGeom>
        </p:spPr>
        <p:txBody>
          <a:bodyPr wrap="square">
            <a:spAutoFit/>
          </a:bodyPr>
          <a:lstStyle/>
          <a:p>
            <a:pPr indent="-457200">
              <a:lnSpc>
                <a:spcPct val="150000"/>
              </a:lnSpc>
            </a:pPr>
            <a:r>
              <a:rPr lang="en-US" sz="2400" dirty="0">
                <a:solidFill>
                  <a:srgbClr val="7030A0"/>
                </a:solidFill>
                <a:latin typeface="Arial" panose="020B0604020202020204" pitchFamily="34" charset="0"/>
                <a:cs typeface="Arial" panose="020B0604020202020204" pitchFamily="34" charset="0"/>
              </a:rPr>
              <a:t>Author, F. M.</a:t>
            </a:r>
            <a:r>
              <a:rPr lang="en-US" sz="2400" dirty="0">
                <a:latin typeface="Arial" panose="020B0604020202020204" pitchFamily="34" charset="0"/>
                <a:cs typeface="Arial" panose="020B0604020202020204" pitchFamily="34" charset="0"/>
              </a:rPr>
              <a:t> </a:t>
            </a:r>
            <a:r>
              <a:rPr lang="en-US" sz="2400" dirty="0">
                <a:solidFill>
                  <a:srgbClr val="C00000"/>
                </a:solidFill>
                <a:latin typeface="Arial" panose="020B0604020202020204" pitchFamily="34" charset="0"/>
                <a:cs typeface="Arial" panose="020B0604020202020204" pitchFamily="34" charset="0"/>
              </a:rPr>
              <a:t>(YEAR).</a:t>
            </a:r>
            <a:r>
              <a:rPr lang="en-US" sz="2400" dirty="0">
                <a:latin typeface="Arial" panose="020B0604020202020204" pitchFamily="34" charset="0"/>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Title of paper. </a:t>
            </a:r>
            <a:r>
              <a:rPr lang="en-US" sz="2400" dirty="0">
                <a:solidFill>
                  <a:srgbClr val="CC00CC"/>
                </a:solidFill>
                <a:latin typeface="Arial" panose="020B0604020202020204" pitchFamily="34" charset="0"/>
                <a:cs typeface="Arial" panose="020B0604020202020204" pitchFamily="34" charset="0"/>
              </a:rPr>
              <a:t>[Unpublished 	paper type]</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a:solidFill>
                  <a:srgbClr val="843C0C"/>
                </a:solidFill>
                <a:latin typeface="Arial" panose="020B0604020202020204" pitchFamily="34" charset="0"/>
                <a:cs typeface="Arial" panose="020B0604020202020204" pitchFamily="34" charset="0"/>
              </a:rPr>
              <a:t>Name of institution. </a:t>
            </a:r>
            <a:endParaRPr lang="en-US" sz="2400" dirty="0">
              <a:latin typeface="Arial" panose="020B0604020202020204" pitchFamily="34" charset="0"/>
              <a:cs typeface="Arial" panose="020B0604020202020204" pitchFamily="34" charset="0"/>
            </a:endParaRPr>
          </a:p>
          <a:p>
            <a:pPr indent="-457200">
              <a:lnSpc>
                <a:spcPct val="150000"/>
              </a:lnSpc>
            </a:pPr>
            <a:endParaRPr lang="en-US" sz="2400" dirty="0">
              <a:solidFill>
                <a:srgbClr val="843C0C"/>
              </a:solidFill>
              <a:latin typeface="Arial" panose="020B0604020202020204" pitchFamily="34" charset="0"/>
              <a:cs typeface="Arial" panose="020B0604020202020204" pitchFamily="34" charset="0"/>
            </a:endParaRPr>
          </a:p>
        </p:txBody>
      </p:sp>
      <p:sp>
        <p:nvSpPr>
          <p:cNvPr id="9" name="Content Placeholder 7"/>
          <p:cNvSpPr txBox="1">
            <a:spLocks/>
          </p:cNvSpPr>
          <p:nvPr/>
        </p:nvSpPr>
        <p:spPr>
          <a:xfrm>
            <a:off x="8588188" y="3410940"/>
            <a:ext cx="2765612" cy="138966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200"/>
              </a:spcBef>
              <a:buClr>
                <a:schemeClr val="accent5">
                  <a:lumMod val="50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200"/>
              </a:spcBef>
              <a:buClr>
                <a:schemeClr val="accent5">
                  <a:lumMod val="50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200"/>
              </a:spcBef>
              <a:buClr>
                <a:schemeClr val="accent5">
                  <a:lumMod val="50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200"/>
              </a:spcBef>
              <a:buClr>
                <a:schemeClr val="accent5">
                  <a:lumMod val="50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200"/>
              </a:spcBef>
              <a:buClr>
                <a:schemeClr val="accent5">
                  <a:lumMod val="50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solidFill>
                  <a:srgbClr val="CC00CC"/>
                </a:solidFill>
              </a:rPr>
              <a:t>[Course paper], [Master’s thesis], [Dissertation]</a:t>
            </a:r>
          </a:p>
        </p:txBody>
      </p:sp>
      <p:sp>
        <p:nvSpPr>
          <p:cNvPr id="11" name="Rectangle 10"/>
          <p:cNvSpPr/>
          <p:nvPr/>
        </p:nvSpPr>
        <p:spPr>
          <a:xfrm>
            <a:off x="838200" y="1685821"/>
            <a:ext cx="7386919" cy="1200329"/>
          </a:xfrm>
          <a:prstGeom prst="rect">
            <a:avLst/>
          </a:prstGeom>
        </p:spPr>
        <p:txBody>
          <a:bodyPr wrap="square">
            <a:spAutoFit/>
          </a:bodyPr>
          <a:lstStyle/>
          <a:p>
            <a:pPr indent="-457200">
              <a:lnSpc>
                <a:spcPct val="150000"/>
              </a:lnSpc>
            </a:pPr>
            <a:r>
              <a:rPr lang="en-US" sz="2400" dirty="0">
                <a:solidFill>
                  <a:srgbClr val="7030A0"/>
                </a:solidFill>
                <a:latin typeface="Arial" panose="020B0604020202020204" pitchFamily="34" charset="0"/>
                <a:cs typeface="Arial" panose="020B0604020202020204" pitchFamily="34" charset="0"/>
              </a:rPr>
              <a:t>Presenter, F. M. </a:t>
            </a:r>
            <a:r>
              <a:rPr lang="en-US" sz="2400" dirty="0">
                <a:solidFill>
                  <a:srgbClr val="C00000"/>
                </a:solidFill>
                <a:latin typeface="Arial" panose="020B0604020202020204" pitchFamily="34" charset="0"/>
                <a:cs typeface="Arial" panose="020B0604020202020204" pitchFamily="34" charset="0"/>
              </a:rPr>
              <a:t>(YEAR, Month Day).</a:t>
            </a:r>
            <a:r>
              <a:rPr lang="en-US" sz="2400" dirty="0">
                <a:latin typeface="Arial" panose="020B0604020202020204" pitchFamily="34" charset="0"/>
                <a:cs typeface="Arial" panose="020B0604020202020204" pitchFamily="34" charset="0"/>
              </a:rPr>
              <a:t> </a:t>
            </a:r>
            <a:r>
              <a:rPr lang="en-US" sz="2400" i="1" dirty="0">
                <a:solidFill>
                  <a:srgbClr val="00B050"/>
                </a:solidFill>
                <a:latin typeface="Arial" panose="020B0604020202020204" pitchFamily="34" charset="0"/>
                <a:cs typeface="Arial" panose="020B0604020202020204" pitchFamily="34" charset="0"/>
              </a:rPr>
              <a:t>Title</a:t>
            </a:r>
            <a:r>
              <a:rPr lang="en-US" sz="2400" dirty="0">
                <a:solidFill>
                  <a:srgbClr val="00B050"/>
                </a:solidFill>
                <a:latin typeface="Arial" panose="020B0604020202020204" pitchFamily="34" charset="0"/>
                <a:cs typeface="Arial" panose="020B0604020202020204" pitchFamily="34" charset="0"/>
              </a:rPr>
              <a:t>. </a:t>
            </a:r>
            <a:r>
              <a:rPr lang="en-US" sz="2400" dirty="0">
                <a:solidFill>
                  <a:srgbClr val="CC00CC"/>
                </a:solidFill>
                <a:latin typeface="Arial" panose="020B0604020202020204" pitchFamily="34" charset="0"/>
                <a:cs typeface="Arial" panose="020B0604020202020204" pitchFamily="34" charset="0"/>
              </a:rPr>
              <a:t>[Type], </a:t>
            </a:r>
          </a:p>
          <a:p>
            <a:pPr indent="-457200">
              <a:lnSpc>
                <a:spcPct val="150000"/>
              </a:lnSpc>
            </a:pPr>
            <a:r>
              <a:rPr lang="en-US" sz="2400" dirty="0">
                <a:solidFill>
                  <a:srgbClr val="CC00CC"/>
                </a:solidFill>
                <a:latin typeface="Arial" panose="020B0604020202020204" pitchFamily="34" charset="0"/>
                <a:cs typeface="Arial" panose="020B0604020202020204" pitchFamily="34" charset="0"/>
              </a:rPr>
              <a:t>	</a:t>
            </a:r>
            <a:r>
              <a:rPr lang="en-US" sz="2400" dirty="0">
                <a:solidFill>
                  <a:srgbClr val="843C0C"/>
                </a:solidFill>
                <a:latin typeface="Arial" panose="020B0604020202020204" pitchFamily="34" charset="0"/>
                <a:cs typeface="Arial" panose="020B0604020202020204" pitchFamily="34" charset="0"/>
              </a:rPr>
              <a:t>Conference Name, Location.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55326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8449128" y="3198471"/>
            <a:ext cx="3128681" cy="1754326"/>
          </a:xfrm>
        </p:spPr>
        <p:txBody>
          <a:bodyPr>
            <a:noAutofit/>
          </a:bodyPr>
          <a:lstStyle/>
          <a:p>
            <a:pPr marL="0" indent="0">
              <a:spcBef>
                <a:spcPts val="0"/>
              </a:spcBef>
              <a:buNone/>
            </a:pPr>
            <a:r>
              <a:rPr lang="en-US" dirty="0">
                <a:solidFill>
                  <a:srgbClr val="CC00CC"/>
                </a:solidFill>
              </a:rPr>
              <a:t>[Blog post], </a:t>
            </a:r>
          </a:p>
          <a:p>
            <a:pPr marL="0" indent="0">
              <a:spcBef>
                <a:spcPts val="0"/>
              </a:spcBef>
              <a:buNone/>
            </a:pPr>
            <a:r>
              <a:rPr lang="en-US" dirty="0">
                <a:solidFill>
                  <a:srgbClr val="CC00CC"/>
                </a:solidFill>
              </a:rPr>
              <a:t>[Tweet],</a:t>
            </a:r>
          </a:p>
          <a:p>
            <a:pPr marL="0" indent="0">
              <a:spcBef>
                <a:spcPts val="0"/>
              </a:spcBef>
              <a:buNone/>
            </a:pPr>
            <a:r>
              <a:rPr lang="en-US" dirty="0">
                <a:solidFill>
                  <a:srgbClr val="CC00CC"/>
                </a:solidFill>
              </a:rPr>
              <a:t>[Twitter profile],</a:t>
            </a:r>
          </a:p>
          <a:p>
            <a:pPr marL="0" indent="0">
              <a:spcBef>
                <a:spcPts val="0"/>
              </a:spcBef>
              <a:buNone/>
            </a:pPr>
            <a:r>
              <a:rPr lang="en-US" dirty="0">
                <a:solidFill>
                  <a:srgbClr val="CC00CC"/>
                </a:solidFill>
              </a:rPr>
              <a:t>[Instagram photo]…</a:t>
            </a:r>
          </a:p>
          <a:p>
            <a:pPr marL="0" indent="0">
              <a:spcBef>
                <a:spcPts val="0"/>
              </a:spcBef>
              <a:buNone/>
            </a:pPr>
            <a:endParaRPr lang="en-US" dirty="0">
              <a:solidFill>
                <a:srgbClr val="CC00CC"/>
              </a:solidFill>
            </a:endParaRPr>
          </a:p>
        </p:txBody>
      </p:sp>
      <p:sp>
        <p:nvSpPr>
          <p:cNvPr id="2" name="Title 1"/>
          <p:cNvSpPr>
            <a:spLocks noGrp="1"/>
          </p:cNvSpPr>
          <p:nvPr>
            <p:ph type="title"/>
          </p:nvPr>
        </p:nvSpPr>
        <p:spPr/>
        <p:txBody>
          <a:bodyPr/>
          <a:lstStyle/>
          <a:p>
            <a:r>
              <a:rPr lang="en-US" dirty="0"/>
              <a:t>Websites, media, other sources</a:t>
            </a:r>
          </a:p>
        </p:txBody>
      </p:sp>
      <p:sp>
        <p:nvSpPr>
          <p:cNvPr id="11" name="Rectangle 10"/>
          <p:cNvSpPr/>
          <p:nvPr/>
        </p:nvSpPr>
        <p:spPr>
          <a:xfrm>
            <a:off x="838200" y="3138104"/>
            <a:ext cx="7386919" cy="1754326"/>
          </a:xfrm>
          <a:prstGeom prst="rect">
            <a:avLst/>
          </a:prstGeom>
        </p:spPr>
        <p:txBody>
          <a:bodyPr wrap="square">
            <a:spAutoFit/>
          </a:bodyPr>
          <a:lstStyle/>
          <a:p>
            <a:pPr indent="-457200">
              <a:lnSpc>
                <a:spcPct val="150000"/>
              </a:lnSpc>
            </a:pPr>
            <a:r>
              <a:rPr lang="en-US" sz="2400" dirty="0">
                <a:solidFill>
                  <a:srgbClr val="7030A0"/>
                </a:solidFill>
                <a:latin typeface="Arial" panose="020B0604020202020204" pitchFamily="34" charset="0"/>
                <a:cs typeface="Arial" panose="020B0604020202020204" pitchFamily="34" charset="0"/>
              </a:rPr>
              <a:t>Poster/Developer, F. M. </a:t>
            </a:r>
            <a:r>
              <a:rPr lang="en-US" sz="2400" dirty="0">
                <a:solidFill>
                  <a:srgbClr val="C00000"/>
                </a:solidFill>
                <a:latin typeface="Arial" panose="020B0604020202020204" pitchFamily="34" charset="0"/>
                <a:cs typeface="Arial" panose="020B0604020202020204" pitchFamily="34" charset="0"/>
              </a:rPr>
              <a:t>(YEAR, Month Day or </a:t>
            </a:r>
            <a:r>
              <a:rPr lang="en-US" sz="2400" dirty="0" err="1">
                <a:solidFill>
                  <a:srgbClr val="C00000"/>
                </a:solidFill>
                <a:latin typeface="Arial" panose="020B0604020202020204" pitchFamily="34" charset="0"/>
                <a:cs typeface="Arial" panose="020B0604020202020204" pitchFamily="34" charset="0"/>
              </a:rPr>
              <a:t>n.d.</a:t>
            </a:r>
            <a:r>
              <a:rPr lang="en-US" sz="2400" dirty="0">
                <a:solidFill>
                  <a:srgbClr val="C00000"/>
                </a:solidFill>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p>
          <a:p>
            <a:pPr indent="-457200">
              <a:lnSpc>
                <a:spcPct val="150000"/>
              </a:lnSpc>
            </a:pPr>
            <a:r>
              <a:rPr lang="en-US" sz="2400" i="1" dirty="0">
                <a:solidFill>
                  <a:srgbClr val="00B050"/>
                </a:solidFill>
                <a:latin typeface="Arial" panose="020B0604020202020204" pitchFamily="34" charset="0"/>
                <a:cs typeface="Arial" panose="020B0604020202020204" pitchFamily="34" charset="0"/>
              </a:rPr>
              <a:t>	Title – or up to first 20 words if no title</a:t>
            </a:r>
            <a:r>
              <a:rPr lang="en-US" sz="2400" dirty="0">
                <a:solidFill>
                  <a:srgbClr val="00B050"/>
                </a:solidFill>
                <a:latin typeface="Arial" panose="020B0604020202020204" pitchFamily="34" charset="0"/>
                <a:cs typeface="Arial" panose="020B0604020202020204" pitchFamily="34" charset="0"/>
              </a:rPr>
              <a:t>. </a:t>
            </a:r>
            <a:r>
              <a:rPr lang="en-US" sz="2400" dirty="0">
                <a:solidFill>
                  <a:srgbClr val="CC00CC"/>
                </a:solidFill>
                <a:latin typeface="Arial" panose="020B0604020202020204" pitchFamily="34" charset="0"/>
                <a:cs typeface="Arial" panose="020B0604020202020204" pitchFamily="34" charset="0"/>
              </a:rPr>
              <a:t>[Type]. </a:t>
            </a:r>
          </a:p>
          <a:p>
            <a:pPr indent="-457200">
              <a:lnSpc>
                <a:spcPct val="150000"/>
              </a:lnSpc>
            </a:pPr>
            <a:r>
              <a:rPr lang="en-US" sz="2400" dirty="0">
                <a:solidFill>
                  <a:srgbClr val="CC00CC"/>
                </a:solidFill>
                <a:latin typeface="Arial" panose="020B0604020202020204" pitchFamily="34" charset="0"/>
                <a:cs typeface="Arial" panose="020B0604020202020204" pitchFamily="34" charset="0"/>
              </a:rPr>
              <a:t>	</a:t>
            </a:r>
            <a:r>
              <a:rPr lang="en-US" sz="2400" dirty="0">
                <a:solidFill>
                  <a:srgbClr val="843C0C"/>
                </a:solidFill>
                <a:latin typeface="Arial" panose="020B0604020202020204" pitchFamily="34" charset="0"/>
                <a:cs typeface="Arial" panose="020B0604020202020204" pitchFamily="34" charset="0"/>
              </a:rPr>
              <a:t>Site Name. URL </a:t>
            </a:r>
            <a:endParaRPr lang="en-US" sz="2400" dirty="0">
              <a:latin typeface="Arial" panose="020B0604020202020204" pitchFamily="34" charset="0"/>
              <a:cs typeface="Arial" panose="020B0604020202020204" pitchFamily="34" charset="0"/>
            </a:endParaRPr>
          </a:p>
        </p:txBody>
      </p:sp>
      <p:sp>
        <p:nvSpPr>
          <p:cNvPr id="10" name="Rectangle 9"/>
          <p:cNvSpPr/>
          <p:nvPr/>
        </p:nvSpPr>
        <p:spPr>
          <a:xfrm>
            <a:off x="838200" y="1582512"/>
            <a:ext cx="7386919" cy="1200329"/>
          </a:xfrm>
          <a:prstGeom prst="rect">
            <a:avLst/>
          </a:prstGeom>
        </p:spPr>
        <p:txBody>
          <a:bodyPr wrap="square">
            <a:spAutoFit/>
          </a:bodyPr>
          <a:lstStyle/>
          <a:p>
            <a:pPr indent="-457200">
              <a:lnSpc>
                <a:spcPct val="150000"/>
              </a:lnSpc>
            </a:pPr>
            <a:r>
              <a:rPr lang="en-US" sz="2400" dirty="0">
                <a:solidFill>
                  <a:srgbClr val="7030A0"/>
                </a:solidFill>
                <a:latin typeface="Arial" panose="020B0604020202020204" pitchFamily="34" charset="0"/>
                <a:cs typeface="Arial" panose="020B0604020202020204" pitchFamily="34" charset="0"/>
              </a:rPr>
              <a:t>Author / Name of Group </a:t>
            </a:r>
            <a:r>
              <a:rPr lang="en-US" sz="2400" dirty="0">
                <a:solidFill>
                  <a:srgbClr val="C00000"/>
                </a:solidFill>
                <a:latin typeface="Arial" panose="020B0604020202020204" pitchFamily="34" charset="0"/>
                <a:cs typeface="Arial" panose="020B0604020202020204" pitchFamily="34" charset="0"/>
              </a:rPr>
              <a:t>(YEAR, Month Day or </a:t>
            </a:r>
            <a:r>
              <a:rPr lang="en-US" sz="2400" dirty="0" err="1">
                <a:solidFill>
                  <a:srgbClr val="C00000"/>
                </a:solidFill>
                <a:latin typeface="Arial" panose="020B0604020202020204" pitchFamily="34" charset="0"/>
                <a:cs typeface="Arial" panose="020B0604020202020204" pitchFamily="34" charset="0"/>
              </a:rPr>
              <a:t>n.d.</a:t>
            </a:r>
            <a:r>
              <a:rPr lang="en-US" sz="2400" dirty="0">
                <a:solidFill>
                  <a:srgbClr val="C00000"/>
                </a:solidFill>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r>
              <a:rPr lang="en-US" sz="2400" i="1" dirty="0">
                <a:solidFill>
                  <a:srgbClr val="00B050"/>
                </a:solidFill>
                <a:latin typeface="Arial" panose="020B0604020202020204" pitchFamily="34" charset="0"/>
                <a:cs typeface="Arial" panose="020B0604020202020204" pitchFamily="34" charset="0"/>
              </a:rPr>
              <a:t>Title of website / page / work</a:t>
            </a:r>
            <a:r>
              <a:rPr lang="en-US" sz="2400" dirty="0">
                <a:solidFill>
                  <a:srgbClr val="00B050"/>
                </a:solidFill>
                <a:latin typeface="Arial" panose="020B0604020202020204" pitchFamily="34" charset="0"/>
                <a:cs typeface="Arial" panose="020B0604020202020204" pitchFamily="34" charset="0"/>
              </a:rPr>
              <a:t>. </a:t>
            </a:r>
            <a:r>
              <a:rPr lang="en-US" sz="2400" dirty="0">
                <a:solidFill>
                  <a:srgbClr val="843C0C"/>
                </a:solidFill>
                <a:latin typeface="Arial" panose="020B0604020202020204" pitchFamily="34" charset="0"/>
                <a:cs typeface="Arial" panose="020B0604020202020204" pitchFamily="34" charset="0"/>
              </a:rPr>
              <a:t>Site Name. URL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35575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1660224"/>
            <a:ext cx="10057118" cy="3170099"/>
          </a:xfrm>
          <a:prstGeom prst="rect">
            <a:avLst/>
          </a:prstGeom>
        </p:spPr>
        <p:txBody>
          <a:bodyPr wrap="square">
            <a:spAutoFit/>
          </a:bodyPr>
          <a:lstStyle/>
          <a:p>
            <a:pPr indent="-457200">
              <a:spcBef>
                <a:spcPts val="4800"/>
              </a:spcBef>
            </a:pPr>
            <a:r>
              <a:rPr lang="en-US" sz="2000" dirty="0">
                <a:solidFill>
                  <a:srgbClr val="7030A0"/>
                </a:solidFill>
                <a:latin typeface="Times New Roman" panose="02020603050405020304" pitchFamily="18" charset="0"/>
                <a:cs typeface="Times New Roman" panose="02020603050405020304" pitchFamily="18" charset="0"/>
              </a:rPr>
              <a:t>The writer’s handbook: Avoiding plagiarism </a:t>
            </a:r>
            <a:r>
              <a:rPr lang="en-US" sz="2000" dirty="0">
                <a:solidFill>
                  <a:srgbClr val="C00000"/>
                </a:solidFill>
                <a:latin typeface="Times New Roman" panose="02020603050405020304" pitchFamily="18" charset="0"/>
                <a:cs typeface="Times New Roman" panose="02020603050405020304" pitchFamily="18" charset="0"/>
              </a:rPr>
              <a:t>(</a:t>
            </a:r>
            <a:r>
              <a:rPr lang="en-US" sz="2000" dirty="0" err="1">
                <a:solidFill>
                  <a:srgbClr val="C00000"/>
                </a:solidFill>
                <a:latin typeface="Times New Roman" panose="02020603050405020304" pitchFamily="18" charset="0"/>
                <a:cs typeface="Times New Roman" panose="02020603050405020304" pitchFamily="18" charset="0"/>
              </a:rPr>
              <a:t>n.d.</a:t>
            </a:r>
            <a:r>
              <a:rPr lang="en-US" sz="2000" dirty="0">
                <a:solidFill>
                  <a:srgbClr val="C00000"/>
                </a:solidFill>
                <a:latin typeface="Times New Roman" panose="02020603050405020304" pitchFamily="18" charset="0"/>
                <a:cs typeface="Times New Roman" panose="02020603050405020304" pitchFamily="18" charset="0"/>
              </a:rPr>
              <a:t>). </a:t>
            </a:r>
            <a:r>
              <a:rPr lang="en-US" sz="2000" i="1" dirty="0">
                <a:solidFill>
                  <a:schemeClr val="accent6">
                    <a:lumMod val="75000"/>
                  </a:schemeClr>
                </a:solidFill>
                <a:latin typeface="Times New Roman" panose="02020603050405020304" pitchFamily="18" charset="0"/>
                <a:cs typeface="Times New Roman" panose="02020603050405020304" pitchFamily="18" charset="0"/>
              </a:rPr>
              <a:t>Paraphrasing vs. quoting – An explanation. </a:t>
            </a:r>
          </a:p>
          <a:p>
            <a:pPr indent="-457200">
              <a:spcBef>
                <a:spcPts val="1200"/>
              </a:spcBef>
            </a:pPr>
            <a:r>
              <a:rPr lang="en-US" sz="2000" dirty="0">
                <a:latin typeface="Times New Roman" panose="02020603050405020304" pitchFamily="18" charset="0"/>
                <a:cs typeface="Times New Roman" panose="02020603050405020304" pitchFamily="18" charset="0"/>
              </a:rPr>
              <a:t>	Retrieved May 14, 2020 from </a:t>
            </a:r>
          </a:p>
          <a:p>
            <a:pPr indent="-457200">
              <a:spcBef>
                <a:spcPts val="1200"/>
              </a:spcBef>
            </a:pPr>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hlinkClick r:id="rId3"/>
              </a:rPr>
              <a:t>https://writing.wisc.edu/handbook/assignments/quotingsources/</a:t>
            </a:r>
            <a:r>
              <a:rPr lang="en-US" sz="2000" dirty="0">
                <a:latin typeface="Times New Roman" panose="02020603050405020304" pitchFamily="18" charset="0"/>
                <a:cs typeface="Times New Roman" panose="02020603050405020304" pitchFamily="18" charset="0"/>
              </a:rPr>
              <a:t> </a:t>
            </a:r>
          </a:p>
          <a:p>
            <a:pPr indent="-457200">
              <a:spcBef>
                <a:spcPts val="1200"/>
              </a:spcBef>
            </a:pPr>
            <a:endParaRPr lang="en-US" sz="2000" dirty="0">
              <a:solidFill>
                <a:srgbClr val="7030A0"/>
              </a:solidFill>
              <a:latin typeface="Times New Roman" panose="02020603050405020304" pitchFamily="18" charset="0"/>
              <a:cs typeface="Times New Roman" panose="02020603050405020304" pitchFamily="18" charset="0"/>
            </a:endParaRPr>
          </a:p>
          <a:p>
            <a:pPr>
              <a:lnSpc>
                <a:spcPct val="150000"/>
              </a:lnSpc>
              <a:spcBef>
                <a:spcPts val="0"/>
              </a:spcBef>
            </a:pPr>
            <a:r>
              <a:rPr lang="en-US" sz="2000" dirty="0">
                <a:solidFill>
                  <a:srgbClr val="7030A0"/>
                </a:solidFill>
                <a:latin typeface="Times New Roman" panose="02020603050405020304" pitchFamily="18" charset="0"/>
                <a:cs typeface="Times New Roman" panose="02020603050405020304" pitchFamily="18" charset="0"/>
              </a:rPr>
              <a:t>Lee, C. </a:t>
            </a:r>
            <a:r>
              <a:rPr lang="en-US" sz="2000" dirty="0">
                <a:solidFill>
                  <a:srgbClr val="C00000"/>
                </a:solidFill>
                <a:latin typeface="Times New Roman" panose="02020603050405020304" pitchFamily="18" charset="0"/>
                <a:cs typeface="Times New Roman" panose="02020603050405020304" pitchFamily="18" charset="0"/>
              </a:rPr>
              <a:t>(2010, November 18). </a:t>
            </a:r>
            <a:r>
              <a:rPr lang="en-US" sz="2000" i="1" dirty="0">
                <a:solidFill>
                  <a:schemeClr val="accent6">
                    <a:lumMod val="75000"/>
                  </a:schemeClr>
                </a:solidFill>
                <a:latin typeface="Times New Roman" panose="02020603050405020304" pitchFamily="18" charset="0"/>
                <a:cs typeface="Times New Roman" panose="02020603050405020304" pitchFamily="18" charset="0"/>
              </a:rPr>
              <a:t>How to cite something you found on  a website in APA </a:t>
            </a:r>
          </a:p>
          <a:p>
            <a:pPr>
              <a:lnSpc>
                <a:spcPct val="150000"/>
              </a:lnSpc>
            </a:pPr>
            <a:r>
              <a:rPr lang="en-US" sz="2000" i="1" dirty="0">
                <a:solidFill>
                  <a:schemeClr val="accent6">
                    <a:lumMod val="75000"/>
                  </a:schemeClr>
                </a:solidFill>
                <a:latin typeface="Times New Roman" panose="02020603050405020304" pitchFamily="18" charset="0"/>
                <a:cs typeface="Times New Roman" panose="02020603050405020304" pitchFamily="18" charset="0"/>
              </a:rPr>
              <a:t>          style. </a:t>
            </a:r>
            <a:r>
              <a:rPr lang="en-US" sz="2000" dirty="0">
                <a:solidFill>
                  <a:srgbClr val="CC00CC"/>
                </a:solidFill>
                <a:latin typeface="Times New Roman" panose="02020603050405020304" pitchFamily="18" charset="0"/>
                <a:cs typeface="Times New Roman" panose="02020603050405020304" pitchFamily="18" charset="0"/>
              </a:rPr>
              <a:t>[Blog post]. </a:t>
            </a:r>
            <a:r>
              <a:rPr lang="en-US" sz="2000" dirty="0">
                <a:latin typeface="Times New Roman" panose="02020603050405020304" pitchFamily="18" charset="0"/>
                <a:cs typeface="Times New Roman" panose="02020603050405020304" pitchFamily="18" charset="0"/>
              </a:rPr>
              <a:t>Retrieved from </a:t>
            </a:r>
            <a:r>
              <a:rPr lang="en-US" sz="2000" dirty="0">
                <a:latin typeface="Times New Roman" panose="02020603050405020304" pitchFamily="18" charset="0"/>
                <a:cs typeface="Times New Roman" panose="02020603050405020304" pitchFamily="18" charset="0"/>
                <a:hlinkClick r:id="rId4"/>
              </a:rPr>
              <a:t>http://blog.apastyle.org/apastyle/2010/11/how-to-cite-</a:t>
            </a:r>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hlinkClick r:id="rId4"/>
              </a:rPr>
              <a:t>something-</a:t>
            </a:r>
            <a:r>
              <a:rPr lang="en-US" sz="2000" dirty="0">
                <a:latin typeface="Times New Roman" panose="02020603050405020304" pitchFamily="18" charset="0"/>
                <a:cs typeface="Times New Roman" panose="02020603050405020304" pitchFamily="18" charset="0"/>
                <a:hlinkClick r:id="rId5"/>
              </a:rPr>
              <a:t>you-found-on-a-website-in-apa-style.html</a:t>
            </a:r>
            <a:r>
              <a:rPr lang="en-US" sz="2000" dirty="0">
                <a:latin typeface="Times New Roman" panose="02020603050405020304" pitchFamily="18" charset="0"/>
                <a:cs typeface="Times New Roman" panose="02020603050405020304" pitchFamily="18" charset="0"/>
              </a:rPr>
              <a:t>    </a:t>
            </a:r>
          </a:p>
        </p:txBody>
      </p:sp>
      <p:sp>
        <p:nvSpPr>
          <p:cNvPr id="2" name="Title 1"/>
          <p:cNvSpPr>
            <a:spLocks noGrp="1"/>
          </p:cNvSpPr>
          <p:nvPr>
            <p:ph type="title"/>
          </p:nvPr>
        </p:nvSpPr>
        <p:spPr/>
        <p:txBody>
          <a:bodyPr>
            <a:normAutofit/>
          </a:bodyPr>
          <a:lstStyle/>
          <a:p>
            <a:r>
              <a:rPr lang="en-US" dirty="0"/>
              <a:t>Examples: Online sources</a:t>
            </a:r>
          </a:p>
        </p:txBody>
      </p:sp>
    </p:spTree>
    <p:extLst>
      <p:ext uri="{BB962C8B-B14F-4D97-AF65-F5344CB8AC3E}">
        <p14:creationId xmlns:p14="http://schemas.microsoft.com/office/powerpoint/2010/main" val="22373726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1907" name="Rectangle 3"/>
          <p:cNvSpPr>
            <a:spLocks noGrp="1" noChangeArrowheads="1"/>
          </p:cNvSpPr>
          <p:nvPr>
            <p:ph idx="1"/>
          </p:nvPr>
        </p:nvSpPr>
        <p:spPr>
          <a:xfrm>
            <a:off x="838200" y="1533905"/>
            <a:ext cx="10515600" cy="2096801"/>
          </a:xfrm>
        </p:spPr>
        <p:txBody>
          <a:bodyPr>
            <a:normAutofit/>
          </a:bodyPr>
          <a:lstStyle/>
          <a:p>
            <a:r>
              <a:rPr lang="en-US" sz="2000" dirty="0"/>
              <a:t>If you use a </a:t>
            </a:r>
            <a:r>
              <a:rPr lang="en-US" sz="2000" b="1" u="sng" dirty="0"/>
              <a:t>secondary source</a:t>
            </a:r>
            <a:r>
              <a:rPr lang="en-US" sz="2000" dirty="0"/>
              <a:t> within your paper, you should include in your reference list only the source that you actually read.</a:t>
            </a:r>
          </a:p>
          <a:p>
            <a:r>
              <a:rPr lang="en-US" sz="2000" dirty="0"/>
              <a:t>For example, if you cite Bentley et al. (1929) based on reading the APA </a:t>
            </a:r>
            <a:r>
              <a:rPr lang="en-US" sz="2000" i="1" dirty="0"/>
              <a:t>Publication Manual</a:t>
            </a:r>
            <a:r>
              <a:rPr lang="en-US" sz="2000" dirty="0"/>
              <a:t>, you would include the </a:t>
            </a:r>
            <a:r>
              <a:rPr lang="en-US" sz="2000" dirty="0">
                <a:solidFill>
                  <a:srgbClr val="2F5597"/>
                </a:solidFill>
              </a:rPr>
              <a:t>APA </a:t>
            </a:r>
            <a:r>
              <a:rPr lang="en-US" sz="2000" i="1" dirty="0">
                <a:solidFill>
                  <a:srgbClr val="2F5597"/>
                </a:solidFill>
              </a:rPr>
              <a:t>Publication Manual</a:t>
            </a:r>
            <a:r>
              <a:rPr lang="en-US" sz="2000" i="1" dirty="0"/>
              <a:t> </a:t>
            </a:r>
            <a:r>
              <a:rPr lang="en-US" sz="2000" dirty="0"/>
              <a:t>in your list of references – but not Bentley et al. (1929) – because you did not actually directly consult Bentley et al.   </a:t>
            </a:r>
          </a:p>
        </p:txBody>
      </p:sp>
      <p:sp>
        <p:nvSpPr>
          <p:cNvPr id="18434" name="Rectangle 2"/>
          <p:cNvSpPr>
            <a:spLocks noGrp="1" noChangeArrowheads="1"/>
          </p:cNvSpPr>
          <p:nvPr>
            <p:ph type="title"/>
          </p:nvPr>
        </p:nvSpPr>
        <p:spPr/>
        <p:txBody>
          <a:bodyPr/>
          <a:lstStyle/>
          <a:p>
            <a:r>
              <a:rPr lang="en-US" dirty="0"/>
              <a:t>References for secondary sources</a:t>
            </a:r>
          </a:p>
        </p:txBody>
      </p:sp>
      <p:sp>
        <p:nvSpPr>
          <p:cNvPr id="6" name="Rectangle 5"/>
          <p:cNvSpPr/>
          <p:nvPr/>
        </p:nvSpPr>
        <p:spPr>
          <a:xfrm>
            <a:off x="990600" y="4520835"/>
            <a:ext cx="10363200" cy="1015663"/>
          </a:xfrm>
          <a:prstGeom prst="rect">
            <a:avLst/>
          </a:prstGeom>
        </p:spPr>
        <p:txBody>
          <a:bodyPr wrap="square">
            <a:spAutoFit/>
          </a:bodyPr>
          <a:lstStyle/>
          <a:p>
            <a:pPr>
              <a:spcBef>
                <a:spcPct val="50000"/>
              </a:spcBef>
              <a:tabLst>
                <a:tab pos="461963" algn="l"/>
              </a:tabLst>
              <a:defRPr/>
            </a:pPr>
            <a:r>
              <a:rPr lang="en-US" sz="2400" dirty="0">
                <a:latin typeface="Times New Roman" pitchFamily="18" charset="0"/>
              </a:rPr>
              <a:t>American Psychological Association (2020). </a:t>
            </a:r>
            <a:r>
              <a:rPr lang="en-US" sz="2400" i="1" dirty="0">
                <a:latin typeface="Times New Roman" pitchFamily="18" charset="0"/>
              </a:rPr>
              <a:t>Publication Manual of the American </a:t>
            </a:r>
          </a:p>
          <a:p>
            <a:pPr>
              <a:spcBef>
                <a:spcPct val="50000"/>
              </a:spcBef>
              <a:tabLst>
                <a:tab pos="461963" algn="l"/>
              </a:tabLst>
              <a:defRPr/>
            </a:pPr>
            <a:r>
              <a:rPr lang="en-US" sz="2400" i="1" dirty="0">
                <a:latin typeface="Times New Roman" pitchFamily="18" charset="0"/>
              </a:rPr>
              <a:t>		Psychological Association </a:t>
            </a:r>
            <a:r>
              <a:rPr lang="en-US" sz="2400" dirty="0">
                <a:latin typeface="Times New Roman" pitchFamily="18" charset="0"/>
              </a:rPr>
              <a:t>(7</a:t>
            </a:r>
            <a:r>
              <a:rPr lang="en-US" sz="2400" baseline="30000" dirty="0">
                <a:latin typeface="Times New Roman" pitchFamily="18" charset="0"/>
              </a:rPr>
              <a:t>th</a:t>
            </a:r>
            <a:r>
              <a:rPr lang="en-US" sz="2400" dirty="0">
                <a:latin typeface="Times New Roman" pitchFamily="18" charset="0"/>
              </a:rPr>
              <a:t> ed.). Washington, DC: Author.</a:t>
            </a:r>
          </a:p>
        </p:txBody>
      </p:sp>
      <p:sp>
        <p:nvSpPr>
          <p:cNvPr id="8" name="Rectangle 7"/>
          <p:cNvSpPr/>
          <p:nvPr/>
        </p:nvSpPr>
        <p:spPr bwMode="auto">
          <a:xfrm>
            <a:off x="990600" y="3531281"/>
            <a:ext cx="10363200" cy="8382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nchor="ctr"/>
          <a:lstStyle/>
          <a:p>
            <a:pPr>
              <a:spcBef>
                <a:spcPct val="50000"/>
              </a:spcBef>
              <a:defRPr/>
            </a:pPr>
            <a:r>
              <a:rPr lang="en-US" sz="2400" dirty="0">
                <a:latin typeface="Times New Roman" pitchFamily="18" charset="0"/>
              </a:rPr>
              <a:t>The APA </a:t>
            </a:r>
            <a:r>
              <a:rPr lang="en-US" sz="2400" i="1" dirty="0">
                <a:latin typeface="Times New Roman" pitchFamily="18" charset="0"/>
              </a:rPr>
              <a:t>Publication Manual </a:t>
            </a:r>
            <a:r>
              <a:rPr lang="en-US" sz="2400" dirty="0">
                <a:latin typeface="Times New Roman" pitchFamily="18" charset="0"/>
              </a:rPr>
              <a:t>originated as a “standard of procedure” (</a:t>
            </a:r>
            <a:r>
              <a:rPr lang="en-US" sz="2400" b="1" dirty="0">
                <a:solidFill>
                  <a:schemeClr val="accent6">
                    <a:lumMod val="75000"/>
                  </a:schemeClr>
                </a:solidFill>
                <a:latin typeface="Times New Roman" pitchFamily="18" charset="0"/>
              </a:rPr>
              <a:t>Bentley et al., 1929</a:t>
            </a:r>
            <a:r>
              <a:rPr lang="en-US" sz="2400" b="1" dirty="0">
                <a:latin typeface="Times New Roman" pitchFamily="18" charset="0"/>
              </a:rPr>
              <a:t>, </a:t>
            </a:r>
            <a:r>
              <a:rPr lang="en-US" sz="2400" b="1" dirty="0">
                <a:solidFill>
                  <a:srgbClr val="843C0C"/>
                </a:solidFill>
                <a:latin typeface="Times New Roman" pitchFamily="18" charset="0"/>
              </a:rPr>
              <a:t>p. 57</a:t>
            </a:r>
            <a:r>
              <a:rPr lang="en-US" sz="2400" b="1" dirty="0">
                <a:latin typeface="Times New Roman" pitchFamily="18" charset="0"/>
              </a:rPr>
              <a:t>; </a:t>
            </a:r>
            <a:r>
              <a:rPr lang="en-US" sz="2400" b="1" dirty="0">
                <a:solidFill>
                  <a:srgbClr val="C00000"/>
                </a:solidFill>
                <a:latin typeface="Times New Roman" pitchFamily="18" charset="0"/>
              </a:rPr>
              <a:t>as cited in</a:t>
            </a:r>
            <a:r>
              <a:rPr lang="en-US" sz="2400" b="1" dirty="0">
                <a:latin typeface="Times New Roman" pitchFamily="18" charset="0"/>
              </a:rPr>
              <a:t> </a:t>
            </a:r>
            <a:r>
              <a:rPr lang="en-US" sz="2400" b="1" dirty="0">
                <a:solidFill>
                  <a:srgbClr val="2F5597"/>
                </a:solidFill>
                <a:latin typeface="Times New Roman" pitchFamily="18" charset="0"/>
              </a:rPr>
              <a:t>American Psychological Association, 2020</a:t>
            </a:r>
            <a:r>
              <a:rPr lang="en-US" sz="2400" b="1" dirty="0">
                <a:latin typeface="Times New Roman" pitchFamily="18" charset="0"/>
              </a:rPr>
              <a:t>, </a:t>
            </a:r>
            <a:r>
              <a:rPr lang="en-US" sz="2400" b="1" dirty="0">
                <a:solidFill>
                  <a:srgbClr val="843C0C"/>
                </a:solidFill>
                <a:latin typeface="Times New Roman" pitchFamily="18" charset="0"/>
              </a:rPr>
              <a:t>p. xv</a:t>
            </a:r>
            <a:r>
              <a:rPr lang="en-US" sz="2400" dirty="0">
                <a:latin typeface="Times New Roman" pitchFamily="18" charset="0"/>
              </a:rPr>
              <a:t>). </a:t>
            </a:r>
          </a:p>
        </p:txBody>
      </p:sp>
    </p:spTree>
    <p:extLst>
      <p:ext uri="{BB962C8B-B14F-4D97-AF65-F5344CB8AC3E}">
        <p14:creationId xmlns:p14="http://schemas.microsoft.com/office/powerpoint/2010/main" val="21470262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b="1" dirty="0"/>
              <a:t>Overview: </a:t>
            </a:r>
            <a:r>
              <a:rPr lang="en-US" dirty="0"/>
              <a:t>This section reviews the key aspects of plagiarism prevention and provides resources for additional information on preventing plagiarism, citing, and referencing.</a:t>
            </a:r>
          </a:p>
        </p:txBody>
      </p:sp>
      <p:sp>
        <p:nvSpPr>
          <p:cNvPr id="4" name="Title 3"/>
          <p:cNvSpPr>
            <a:spLocks noGrp="1"/>
          </p:cNvSpPr>
          <p:nvPr>
            <p:ph type="ctrTitle"/>
          </p:nvPr>
        </p:nvSpPr>
        <p:spPr>
          <a:xfrm>
            <a:off x="1404730" y="1295508"/>
            <a:ext cx="9144000" cy="1899133"/>
          </a:xfrm>
        </p:spPr>
        <p:txBody>
          <a:bodyPr/>
          <a:lstStyle/>
          <a:p>
            <a:r>
              <a:rPr lang="en-US" dirty="0"/>
              <a:t>Section 6:</a:t>
            </a:r>
            <a:br>
              <a:rPr lang="en-US" dirty="0"/>
            </a:br>
            <a:r>
              <a:rPr lang="en-US" sz="4800" dirty="0"/>
              <a:t>Conclusions</a:t>
            </a:r>
            <a:endParaRPr lang="en-US" dirty="0"/>
          </a:p>
        </p:txBody>
      </p:sp>
    </p:spTree>
    <p:extLst>
      <p:ext uri="{BB962C8B-B14F-4D97-AF65-F5344CB8AC3E}">
        <p14:creationId xmlns:p14="http://schemas.microsoft.com/office/powerpoint/2010/main" val="19609095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a:t>Plagiarism </a:t>
            </a:r>
            <a:r>
              <a:rPr lang="en-US" dirty="0"/>
              <a:t>is when you present the information, ideas, or words of someone else in a manner that a reader of your paper would think that the information, ideas, or words were your own. </a:t>
            </a:r>
          </a:p>
          <a:p>
            <a:r>
              <a:rPr lang="en-US" dirty="0"/>
              <a:t>Plagiarism comes in many forms and can occur intentionally or unintentionally. The most common errors include:</a:t>
            </a:r>
          </a:p>
          <a:p>
            <a:pPr marL="636588" lvl="1" indent="-293688">
              <a:spcBef>
                <a:spcPts val="1800"/>
              </a:spcBef>
            </a:pPr>
            <a:r>
              <a:rPr lang="en-US" sz="2000" b="1" dirty="0"/>
              <a:t>Failure to properly cite sources of information.</a:t>
            </a:r>
          </a:p>
          <a:p>
            <a:pPr marL="636588" lvl="1" indent="-293688">
              <a:spcBef>
                <a:spcPts val="1800"/>
              </a:spcBef>
            </a:pPr>
            <a:r>
              <a:rPr lang="en-US" sz="2000" b="1" dirty="0"/>
              <a:t>Overreliance on the words or organizational structure of someone else’s work.</a:t>
            </a:r>
            <a:endParaRPr lang="en-US" sz="2000" dirty="0"/>
          </a:p>
          <a:p>
            <a:pPr marL="636588" lvl="1" indent="-293688">
              <a:spcBef>
                <a:spcPts val="1800"/>
              </a:spcBef>
            </a:pPr>
            <a:r>
              <a:rPr lang="en-US" sz="2000" b="1" dirty="0"/>
              <a:t>Failure to create a balance between the inclusion of other people’s ideas with one’s own ideas and original thoughts. </a:t>
            </a:r>
          </a:p>
        </p:txBody>
      </p:sp>
      <p:sp>
        <p:nvSpPr>
          <p:cNvPr id="2" name="Title 1"/>
          <p:cNvSpPr>
            <a:spLocks noGrp="1"/>
          </p:cNvSpPr>
          <p:nvPr>
            <p:ph type="title"/>
          </p:nvPr>
        </p:nvSpPr>
        <p:spPr/>
        <p:txBody>
          <a:bodyPr/>
          <a:lstStyle/>
          <a:p>
            <a:r>
              <a:rPr lang="en-US" dirty="0"/>
              <a:t>Conclusions</a:t>
            </a:r>
            <a:endParaRPr lang="en-US" sz="1600" dirty="0"/>
          </a:p>
        </p:txBody>
      </p:sp>
    </p:spTree>
    <p:extLst>
      <p:ext uri="{BB962C8B-B14F-4D97-AF65-F5344CB8AC3E}">
        <p14:creationId xmlns:p14="http://schemas.microsoft.com/office/powerpoint/2010/main" val="205651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b="1" dirty="0"/>
              <a:t>Overview</a:t>
            </a:r>
            <a:r>
              <a:rPr lang="en-US" dirty="0"/>
              <a:t>: This section of the tutorial introduces the APA citation style and provides examples of how to cite information “in text.”</a:t>
            </a:r>
          </a:p>
        </p:txBody>
      </p:sp>
      <p:sp>
        <p:nvSpPr>
          <p:cNvPr id="4" name="Title 3"/>
          <p:cNvSpPr>
            <a:spLocks noGrp="1"/>
          </p:cNvSpPr>
          <p:nvPr>
            <p:ph type="ctrTitle"/>
          </p:nvPr>
        </p:nvSpPr>
        <p:spPr>
          <a:xfrm>
            <a:off x="1298518" y="1331259"/>
            <a:ext cx="9594964" cy="1715464"/>
          </a:xfrm>
        </p:spPr>
        <p:txBody>
          <a:bodyPr>
            <a:normAutofit fontScale="90000"/>
          </a:bodyPr>
          <a:lstStyle/>
          <a:p>
            <a:r>
              <a:rPr lang="en-US" sz="6700" dirty="0"/>
              <a:t>Section 2:</a:t>
            </a:r>
            <a:br>
              <a:rPr lang="en-US" dirty="0"/>
            </a:br>
            <a:r>
              <a:rPr lang="en-US" sz="5300" dirty="0"/>
              <a:t>Citing Sources Using APA Style </a:t>
            </a:r>
          </a:p>
        </p:txBody>
      </p:sp>
    </p:spTree>
    <p:extLst>
      <p:ext uri="{BB962C8B-B14F-4D97-AF65-F5344CB8AC3E}">
        <p14:creationId xmlns:p14="http://schemas.microsoft.com/office/powerpoint/2010/main" val="71180580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a:t>The best way to protect yourself against plagiarism is to:</a:t>
            </a:r>
          </a:p>
          <a:p>
            <a:pPr marL="750888" lvl="1" indent="-407988">
              <a:spcBef>
                <a:spcPts val="1200"/>
              </a:spcBef>
              <a:buClrTx/>
              <a:buSzPct val="100000"/>
              <a:buFont typeface="Wingdings" panose="05000000000000000000" pitchFamily="2" charset="2"/>
              <a:buChar char="ü"/>
            </a:pPr>
            <a:r>
              <a:rPr lang="en-US" sz="2000" dirty="0"/>
              <a:t>Always cite your sources!</a:t>
            </a:r>
          </a:p>
          <a:p>
            <a:pPr marL="750888" lvl="1" indent="-407988">
              <a:spcBef>
                <a:spcPts val="1200"/>
              </a:spcBef>
              <a:buClrTx/>
              <a:buSzPct val="100000"/>
              <a:buFont typeface="Wingdings" panose="05000000000000000000" pitchFamily="2" charset="2"/>
              <a:buChar char="ü"/>
            </a:pPr>
            <a:r>
              <a:rPr lang="en-US" sz="2000" dirty="0"/>
              <a:t>Take careful notes, making sure that as you paraphrase information it reflects your </a:t>
            </a:r>
            <a:r>
              <a:rPr lang="en-US" sz="2000" b="1" i="1" dirty="0"/>
              <a:t>own </a:t>
            </a:r>
            <a:r>
              <a:rPr lang="en-US" sz="2000" dirty="0"/>
              <a:t>words, organization, and understanding and that you cite your original source of information.</a:t>
            </a:r>
          </a:p>
          <a:p>
            <a:pPr marL="750888" lvl="1" indent="-407988">
              <a:spcBef>
                <a:spcPts val="1200"/>
              </a:spcBef>
              <a:buClrTx/>
              <a:buSzPct val="100000"/>
              <a:buFont typeface="Wingdings" panose="05000000000000000000" pitchFamily="2" charset="2"/>
              <a:buChar char="ü"/>
            </a:pPr>
            <a:r>
              <a:rPr lang="en-US" sz="2000" dirty="0"/>
              <a:t>Include any exact phrases in quotation marks (with citation and page or paragraph numbers), but quote only when absolutely necessary.</a:t>
            </a:r>
          </a:p>
          <a:p>
            <a:pPr marL="750888" lvl="1" indent="-407988">
              <a:spcBef>
                <a:spcPts val="1200"/>
              </a:spcBef>
              <a:buClrTx/>
              <a:buSzPct val="100000"/>
              <a:buFont typeface="Wingdings" panose="05000000000000000000" pitchFamily="2" charset="2"/>
              <a:buChar char="ü"/>
            </a:pPr>
            <a:r>
              <a:rPr lang="en-US" sz="2000" dirty="0"/>
              <a:t>Make sure the paper is your own and make sure to clearly indicate the source of every idea included in your paper. </a:t>
            </a:r>
          </a:p>
          <a:p>
            <a:pPr marL="750888" lvl="1" indent="-407988">
              <a:spcBef>
                <a:spcPts val="1200"/>
              </a:spcBef>
              <a:buClrTx/>
              <a:buSzPct val="100000"/>
              <a:buFont typeface="Wingdings" panose="05000000000000000000" pitchFamily="2" charset="2"/>
              <a:buChar char="ü"/>
            </a:pPr>
            <a:r>
              <a:rPr lang="en-US" sz="2000" dirty="0"/>
              <a:t>Include a list of references of all sources cited in your paper. </a:t>
            </a:r>
          </a:p>
        </p:txBody>
      </p:sp>
      <p:sp>
        <p:nvSpPr>
          <p:cNvPr id="2" name="Title 1"/>
          <p:cNvSpPr>
            <a:spLocks noGrp="1"/>
          </p:cNvSpPr>
          <p:nvPr>
            <p:ph type="title"/>
          </p:nvPr>
        </p:nvSpPr>
        <p:spPr/>
        <p:txBody>
          <a:bodyPr/>
          <a:lstStyle/>
          <a:p>
            <a:r>
              <a:rPr lang="en-US" dirty="0"/>
              <a:t>Protect yourself against plagiarism</a:t>
            </a:r>
            <a:endParaRPr lang="en-US" sz="1600" dirty="0"/>
          </a:p>
        </p:txBody>
      </p:sp>
    </p:spTree>
    <p:extLst>
      <p:ext uri="{BB962C8B-B14F-4D97-AF65-F5344CB8AC3E}">
        <p14:creationId xmlns:p14="http://schemas.microsoft.com/office/powerpoint/2010/main" val="183811313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09800" y="4812298"/>
            <a:ext cx="7772400" cy="757130"/>
          </a:xfrm>
          <a:prstGeom prst="rect">
            <a:avLst/>
          </a:prstGeom>
        </p:spPr>
        <p:txBody>
          <a:bodyPr wrap="square">
            <a:spAutoFit/>
          </a:bodyPr>
          <a:lstStyle/>
          <a:p>
            <a:pPr>
              <a:lnSpc>
                <a:spcPct val="120000"/>
              </a:lnSpc>
              <a:spcBef>
                <a:spcPts val="0"/>
              </a:spcBef>
              <a:tabLst>
                <a:tab pos="461963" algn="l"/>
              </a:tabLst>
              <a:defRPr/>
            </a:pPr>
            <a:r>
              <a:rPr lang="en-US" dirty="0">
                <a:latin typeface="Times New Roman" pitchFamily="18" charset="0"/>
              </a:rPr>
              <a:t>American Psychological Association (2020). </a:t>
            </a:r>
            <a:r>
              <a:rPr lang="en-US" i="1" dirty="0">
                <a:latin typeface="Times New Roman" pitchFamily="18" charset="0"/>
              </a:rPr>
              <a:t>Publication Manual of the American 	Psychological Association </a:t>
            </a:r>
            <a:r>
              <a:rPr lang="en-US" dirty="0">
                <a:latin typeface="Times New Roman" pitchFamily="18" charset="0"/>
              </a:rPr>
              <a:t>(7</a:t>
            </a:r>
            <a:r>
              <a:rPr lang="en-US" baseline="30000" dirty="0">
                <a:latin typeface="Times New Roman" pitchFamily="18" charset="0"/>
              </a:rPr>
              <a:t>th</a:t>
            </a:r>
            <a:r>
              <a:rPr lang="en-US" dirty="0">
                <a:latin typeface="Times New Roman" pitchFamily="18" charset="0"/>
              </a:rPr>
              <a:t> ed.). Washington, DC: Author.</a:t>
            </a:r>
          </a:p>
        </p:txBody>
      </p:sp>
      <p:sp>
        <p:nvSpPr>
          <p:cNvPr id="13315" name="Content Placeholder 2"/>
          <p:cNvSpPr>
            <a:spLocks noGrp="1"/>
          </p:cNvSpPr>
          <p:nvPr>
            <p:ph idx="1"/>
          </p:nvPr>
        </p:nvSpPr>
        <p:spPr>
          <a:xfrm>
            <a:off x="838200" y="1533905"/>
            <a:ext cx="10699376" cy="3378754"/>
          </a:xfrm>
        </p:spPr>
        <p:txBody>
          <a:bodyPr>
            <a:noAutofit/>
          </a:bodyPr>
          <a:lstStyle/>
          <a:p>
            <a:pPr>
              <a:lnSpc>
                <a:spcPct val="120000"/>
              </a:lnSpc>
            </a:pPr>
            <a:r>
              <a:rPr lang="en-US" sz="2000" dirty="0">
                <a:cs typeface="Times New Roman" panose="02020603050405020304" pitchFamily="18" charset="0"/>
              </a:rPr>
              <a:t>To learn more about the correct way to format citations and references using APA style, consult these online resources: </a:t>
            </a:r>
          </a:p>
          <a:p>
            <a:pPr lvl="1">
              <a:lnSpc>
                <a:spcPct val="120000"/>
              </a:lnSpc>
            </a:pPr>
            <a:r>
              <a:rPr lang="en-US" sz="2000" dirty="0">
                <a:cs typeface="Times New Roman" panose="02020603050405020304" pitchFamily="18" charset="0"/>
                <a:hlinkClick r:id="rId3"/>
              </a:rPr>
              <a:t>APA Style Blog</a:t>
            </a:r>
            <a:endParaRPr lang="en-US" sz="2000" dirty="0">
              <a:cs typeface="Times New Roman" panose="02020603050405020304" pitchFamily="18" charset="0"/>
            </a:endParaRPr>
          </a:p>
          <a:p>
            <a:pPr lvl="1">
              <a:lnSpc>
                <a:spcPct val="120000"/>
              </a:lnSpc>
            </a:pPr>
            <a:r>
              <a:rPr lang="en-US" sz="2000" dirty="0">
                <a:cs typeface="Times New Roman" panose="02020603050405020304" pitchFamily="18" charset="0"/>
                <a:hlinkClick r:id="rId4"/>
              </a:rPr>
              <a:t>Purdue Online Writing Lab (OWL)</a:t>
            </a:r>
            <a:endParaRPr lang="en-US" sz="2000" dirty="0">
              <a:cs typeface="Times New Roman" panose="02020603050405020304" pitchFamily="18" charset="0"/>
            </a:endParaRPr>
          </a:p>
          <a:p>
            <a:pPr>
              <a:lnSpc>
                <a:spcPct val="120000"/>
              </a:lnSpc>
              <a:spcBef>
                <a:spcPts val="3000"/>
              </a:spcBef>
            </a:pPr>
            <a:r>
              <a:rPr lang="en-US" sz="2000" dirty="0">
                <a:cs typeface="Times New Roman" panose="02020603050405020304" pitchFamily="18" charset="0"/>
              </a:rPr>
              <a:t>If you anticipate writing a lot of APA-style papers, you may want </a:t>
            </a:r>
            <a:r>
              <a:rPr lang="en-US" sz="2000" dirty="0"/>
              <a:t>invest in a copy of </a:t>
            </a:r>
            <a:r>
              <a:rPr lang="en-US" sz="2000" dirty="0">
                <a:cs typeface="Times New Roman" panose="02020603050405020304" pitchFamily="18" charset="0"/>
              </a:rPr>
              <a:t>the APA </a:t>
            </a:r>
            <a:r>
              <a:rPr lang="en-US" sz="2000" i="1" dirty="0">
                <a:cs typeface="Times New Roman" panose="02020603050405020304" pitchFamily="18" charset="0"/>
              </a:rPr>
              <a:t>Publication Manual, 7</a:t>
            </a:r>
            <a:r>
              <a:rPr lang="en-US" sz="2000" i="1" baseline="30000" dirty="0">
                <a:cs typeface="Times New Roman" panose="02020603050405020304" pitchFamily="18" charset="0"/>
              </a:rPr>
              <a:t>th</a:t>
            </a:r>
            <a:r>
              <a:rPr lang="en-US" sz="2000" i="1" dirty="0">
                <a:cs typeface="Times New Roman" panose="02020603050405020304" pitchFamily="18" charset="0"/>
              </a:rPr>
              <a:t> Edition</a:t>
            </a:r>
            <a:r>
              <a:rPr lang="en-US" sz="2000" dirty="0">
                <a:cs typeface="Times New Roman" panose="02020603050405020304" pitchFamily="18" charset="0"/>
              </a:rPr>
              <a:t> (I have 3 copies, one each for office, home, and phone </a:t>
            </a:r>
            <a:r>
              <a:rPr lang="en-US" sz="2000" dirty="0">
                <a:cs typeface="Times New Roman" panose="02020603050405020304" pitchFamily="18" charset="0"/>
                <a:sym typeface="Wingdings" panose="05000000000000000000" pitchFamily="2" charset="2"/>
              </a:rPr>
              <a:t></a:t>
            </a:r>
            <a:r>
              <a:rPr lang="en-US" sz="2000" dirty="0">
                <a:cs typeface="Times New Roman" panose="02020603050405020304" pitchFamily="18" charset="0"/>
              </a:rPr>
              <a:t>):</a:t>
            </a:r>
          </a:p>
        </p:txBody>
      </p:sp>
      <p:sp>
        <p:nvSpPr>
          <p:cNvPr id="13314" name="Title 1"/>
          <p:cNvSpPr>
            <a:spLocks noGrp="1"/>
          </p:cNvSpPr>
          <p:nvPr>
            <p:ph type="title"/>
          </p:nvPr>
        </p:nvSpPr>
        <p:spPr/>
        <p:txBody>
          <a:bodyPr>
            <a:normAutofit/>
          </a:bodyPr>
          <a:lstStyle/>
          <a:p>
            <a:r>
              <a:rPr lang="en-US" dirty="0"/>
              <a:t>For more information on APA Style</a:t>
            </a:r>
          </a:p>
        </p:txBody>
      </p:sp>
    </p:spTree>
    <p:extLst>
      <p:ext uri="{BB962C8B-B14F-4D97-AF65-F5344CB8AC3E}">
        <p14:creationId xmlns:p14="http://schemas.microsoft.com/office/powerpoint/2010/main" val="23863790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p:txBody>
          <a:bodyPr/>
          <a:lstStyle/>
          <a:p>
            <a:r>
              <a:rPr lang="en-US" dirty="0"/>
              <a:t>You are now done with the plagiarism prevention tutorial. </a:t>
            </a:r>
          </a:p>
          <a:p>
            <a:pPr>
              <a:spcBef>
                <a:spcPts val="1800"/>
              </a:spcBef>
            </a:pPr>
            <a:r>
              <a:rPr lang="en-US" dirty="0"/>
              <a:t>Feel free to review the tutorial as many times as you need (and to return to it frequently)</a:t>
            </a:r>
          </a:p>
          <a:p>
            <a:pPr>
              <a:spcBef>
                <a:spcPts val="3000"/>
              </a:spcBef>
            </a:pPr>
            <a:r>
              <a:rPr lang="en-US" b="1" dirty="0"/>
              <a:t>HAPPY WRITING!!</a:t>
            </a:r>
          </a:p>
        </p:txBody>
      </p:sp>
      <p:sp>
        <p:nvSpPr>
          <p:cNvPr id="54274" name="Title 1"/>
          <p:cNvSpPr>
            <a:spLocks noGrp="1"/>
          </p:cNvSpPr>
          <p:nvPr>
            <p:ph type="title"/>
          </p:nvPr>
        </p:nvSpPr>
        <p:spPr/>
        <p:txBody>
          <a:bodyPr/>
          <a:lstStyle/>
          <a:p>
            <a:r>
              <a:rPr lang="en-US" dirty="0"/>
              <a:t>Congratulations!</a:t>
            </a:r>
          </a:p>
        </p:txBody>
      </p:sp>
    </p:spTree>
    <p:extLst>
      <p:ext uri="{BB962C8B-B14F-4D97-AF65-F5344CB8AC3E}">
        <p14:creationId xmlns:p14="http://schemas.microsoft.com/office/powerpoint/2010/main" val="229312963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533905"/>
            <a:ext cx="10515600" cy="2527107"/>
          </a:xfrm>
        </p:spPr>
        <p:txBody>
          <a:bodyPr/>
          <a:lstStyle/>
          <a:p>
            <a:r>
              <a:rPr lang="en-US" b="1" dirty="0"/>
              <a:t>Citation</a:t>
            </a:r>
            <a:r>
              <a:rPr lang="en-US" dirty="0"/>
              <a:t>: Bramesfeld (2020)</a:t>
            </a:r>
          </a:p>
          <a:p>
            <a:pPr>
              <a:spcBef>
                <a:spcPts val="3000"/>
              </a:spcBef>
            </a:pPr>
            <a:r>
              <a:rPr lang="en-US" b="1" dirty="0"/>
              <a:t>Reference</a:t>
            </a:r>
            <a:r>
              <a:rPr lang="en-US" dirty="0"/>
              <a:t>: Bramesfeld, K. D. (2020). Plagiarism Prevention Tutorial: </a:t>
            </a:r>
            <a:br>
              <a:rPr lang="en-US" dirty="0"/>
            </a:br>
            <a:r>
              <a:rPr lang="en-US" dirty="0"/>
              <a:t>How to avoid common forms of plagiarism. </a:t>
            </a:r>
            <a:r>
              <a:rPr lang="en-US" i="1" dirty="0"/>
              <a:t>Society for the Teaching of Psychology’s Resources for Teachers of Psychology</a:t>
            </a:r>
            <a:r>
              <a:rPr lang="en-US" dirty="0"/>
              <a:t>. Retrieved from </a:t>
            </a:r>
            <a:r>
              <a:rPr lang="en-US" dirty="0">
                <a:hlinkClick r:id="rId2"/>
              </a:rPr>
              <a:t>https://teachpsych.org/page-1603066#ethical</a:t>
            </a:r>
            <a:r>
              <a:rPr lang="en-US" dirty="0"/>
              <a:t> </a:t>
            </a:r>
          </a:p>
        </p:txBody>
      </p:sp>
      <p:sp>
        <p:nvSpPr>
          <p:cNvPr id="3" name="Title 2"/>
          <p:cNvSpPr>
            <a:spLocks noGrp="1"/>
          </p:cNvSpPr>
          <p:nvPr>
            <p:ph type="title"/>
          </p:nvPr>
        </p:nvSpPr>
        <p:spPr/>
        <p:txBody>
          <a:bodyPr/>
          <a:lstStyle/>
          <a:p>
            <a:r>
              <a:rPr lang="en-US" dirty="0"/>
              <a:t>To cite and reference this tutorial</a:t>
            </a:r>
          </a:p>
        </p:txBody>
      </p:sp>
    </p:spTree>
    <p:extLst>
      <p:ext uri="{BB962C8B-B14F-4D97-AF65-F5344CB8AC3E}">
        <p14:creationId xmlns:p14="http://schemas.microsoft.com/office/powerpoint/2010/main" val="13323602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533905"/>
            <a:ext cx="10515600" cy="1330319"/>
          </a:xfrm>
        </p:spPr>
        <p:txBody>
          <a:bodyPr>
            <a:normAutofit fontScale="92500" lnSpcReduction="10000"/>
          </a:bodyPr>
          <a:lstStyle/>
          <a:p>
            <a:pPr marL="0" indent="0">
              <a:buNone/>
            </a:pPr>
            <a:r>
              <a:rPr lang="en-US" dirty="0"/>
              <a:t>Kosha Bramesfeld, Ph.D. is an Assistant Professor, Teaching Stream at the University of Toronto Scarborough. She runs the Authentic Learning Lab (ALL), which focuses on creating and evaluating authentic learning experiments. She first published this tutorial in 2014 and updated it in 2015 and 2020. </a:t>
            </a:r>
          </a:p>
        </p:txBody>
      </p:sp>
      <p:sp>
        <p:nvSpPr>
          <p:cNvPr id="3" name="Title 2"/>
          <p:cNvSpPr>
            <a:spLocks noGrp="1"/>
          </p:cNvSpPr>
          <p:nvPr>
            <p:ph type="title"/>
          </p:nvPr>
        </p:nvSpPr>
        <p:spPr/>
        <p:txBody>
          <a:bodyPr/>
          <a:lstStyle/>
          <a:p>
            <a:r>
              <a:rPr lang="en-US" dirty="0"/>
              <a:t>About the author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3218" y="3168211"/>
            <a:ext cx="5495367" cy="274768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18" y="3168211"/>
            <a:ext cx="1905000" cy="2514600"/>
          </a:xfrm>
          <a:prstGeom prst="rect">
            <a:avLst/>
          </a:prstGeom>
        </p:spPr>
      </p:pic>
    </p:spTree>
    <p:extLst>
      <p:ext uri="{BB962C8B-B14F-4D97-AF65-F5344CB8AC3E}">
        <p14:creationId xmlns:p14="http://schemas.microsoft.com/office/powerpoint/2010/main" val="33006826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33905"/>
            <a:ext cx="10515600" cy="4140754"/>
          </a:xfrm>
        </p:spPr>
        <p:txBody>
          <a:bodyPr>
            <a:normAutofit/>
          </a:bodyPr>
          <a:lstStyle/>
          <a:p>
            <a:pPr>
              <a:spcBef>
                <a:spcPts val="1200"/>
              </a:spcBef>
            </a:pPr>
            <a:r>
              <a:rPr lang="en-US" sz="1600" dirty="0"/>
              <a:t>Copyright 2020 by Kosha D. Bramesfeld. All rights reserved. You may reproduce multiple copies of this material for your own personal use, including use in your classes and/or sharing with individual colleagues as long as the author’s name and institution and the Office of Teaching Resources in Psychology heading or other identifying information appear on the copied document.  No other permission is implied or granted to print, copy, reproduce, or distribute additional copies of this material.  Anyone who wishes to produce copies for</a:t>
            </a:r>
            <a:r>
              <a:rPr lang="en-US" sz="1600" b="1" dirty="0"/>
              <a:t> </a:t>
            </a:r>
            <a:r>
              <a:rPr lang="en-US" sz="1600" dirty="0"/>
              <a:t>purposes other than those specified above must obtain the permission of the author.</a:t>
            </a:r>
          </a:p>
          <a:p>
            <a:r>
              <a:rPr lang="en-US" sz="1600" dirty="0"/>
              <a:t>This plagiarism prevention tutorial was originally created in 2009 by Dr. Kosha Bramesfeld when she was an Assistant Professor at Maryville University in St. Louis, MO, USA. The tutorial was originally published as an STP Teaching Resource in Psychology in 2014 with an update published in 2015. The tutorial was updated again in 2020 to be consistent with the 7</a:t>
            </a:r>
            <a:r>
              <a:rPr lang="en-US" sz="1600" baseline="30000" dirty="0"/>
              <a:t>th</a:t>
            </a:r>
            <a:r>
              <a:rPr lang="en-US" sz="1600" dirty="0"/>
              <a:t> Edition of the APA Publication Manual. </a:t>
            </a:r>
          </a:p>
          <a:p>
            <a:pPr>
              <a:spcBef>
                <a:spcPts val="1200"/>
              </a:spcBef>
            </a:pPr>
            <a:r>
              <a:rPr lang="en-US" sz="1600" dirty="0"/>
              <a:t>Many thanks go to Tammy </a:t>
            </a:r>
            <a:r>
              <a:rPr lang="en-US" sz="1600" dirty="0" err="1"/>
              <a:t>Gocial</a:t>
            </a:r>
            <a:r>
              <a:rPr lang="en-US" sz="1600" dirty="0"/>
              <a:t> and Peter Green of Maryville University; Ruth Ault and Jennifer </a:t>
            </a:r>
            <a:r>
              <a:rPr lang="en-US" sz="1600" dirty="0" err="1"/>
              <a:t>Grewe</a:t>
            </a:r>
            <a:r>
              <a:rPr lang="en-US" sz="1600" dirty="0"/>
              <a:t>; and the OTRP reviewers for their many helpful suggestions in revising and improving the tutorial! </a:t>
            </a:r>
          </a:p>
          <a:p>
            <a:pPr>
              <a:spcBef>
                <a:spcPts val="1200"/>
              </a:spcBef>
            </a:pPr>
            <a:r>
              <a:rPr lang="en-US" sz="1600" dirty="0"/>
              <a:t>If you have questions or concerns about the tutorial please email Kosha Bramesfeld at </a:t>
            </a:r>
            <a:r>
              <a:rPr lang="en-US" sz="1600" dirty="0">
                <a:hlinkClick r:id="rId3"/>
              </a:rPr>
              <a:t>Kosha.Bramesfeld@utoronto.ca</a:t>
            </a:r>
            <a:r>
              <a:rPr lang="en-US" sz="1600" dirty="0"/>
              <a:t> </a:t>
            </a:r>
          </a:p>
        </p:txBody>
      </p:sp>
      <p:sp>
        <p:nvSpPr>
          <p:cNvPr id="2" name="Title 1"/>
          <p:cNvSpPr>
            <a:spLocks noGrp="1"/>
          </p:cNvSpPr>
          <p:nvPr>
            <p:ph type="title"/>
          </p:nvPr>
        </p:nvSpPr>
        <p:spPr/>
        <p:txBody>
          <a:bodyPr/>
          <a:lstStyle/>
          <a:p>
            <a:r>
              <a:rPr lang="en-US" dirty="0"/>
              <a:t>Acknowledgements</a:t>
            </a:r>
          </a:p>
        </p:txBody>
      </p:sp>
      <p:sp>
        <p:nvSpPr>
          <p:cNvPr id="5" name="Rectangle 4"/>
          <p:cNvSpPr/>
          <p:nvPr/>
        </p:nvSpPr>
        <p:spPr>
          <a:xfrm>
            <a:off x="10313894" y="5943600"/>
            <a:ext cx="1039906" cy="605118"/>
          </a:xfrm>
          <a:prstGeom prst="rect">
            <a:avLst/>
          </a:prstGeom>
          <a:solidFill>
            <a:srgbClr val="2F55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END</a:t>
            </a:r>
          </a:p>
        </p:txBody>
      </p:sp>
    </p:spTree>
    <p:extLst>
      <p:ext uri="{BB962C8B-B14F-4D97-AF65-F5344CB8AC3E}">
        <p14:creationId xmlns:p14="http://schemas.microsoft.com/office/powerpoint/2010/main" val="27304606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10608</Words>
  <Application>Microsoft Office PowerPoint</Application>
  <PresentationFormat>Widescreen</PresentationFormat>
  <Paragraphs>594</Paragraphs>
  <Slides>95</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95</vt:i4>
      </vt:variant>
    </vt:vector>
  </HeadingPairs>
  <TitlesOfParts>
    <vt:vector size="101" baseType="lpstr">
      <vt:lpstr>Arial</vt:lpstr>
      <vt:lpstr>Arial Rounded MT Bold</vt:lpstr>
      <vt:lpstr>Calibri</vt:lpstr>
      <vt:lpstr>Times New Roman</vt:lpstr>
      <vt:lpstr>Wingdings</vt:lpstr>
      <vt:lpstr>Office Theme</vt:lpstr>
      <vt:lpstr>Plagiarism Prevention Tutorial:  How to avoid common forms of plagiarism </vt:lpstr>
      <vt:lpstr>Overview of the tutorial</vt:lpstr>
      <vt:lpstr>Section 1: What is Plagiarism?</vt:lpstr>
      <vt:lpstr>What is plagiarism?</vt:lpstr>
      <vt:lpstr>Did you know?</vt:lpstr>
      <vt:lpstr>Either way, it is an academic offense!</vt:lpstr>
      <vt:lpstr>Plagiarism comes in many forms!</vt:lpstr>
      <vt:lpstr>Plagiarism prevention basics</vt:lpstr>
      <vt:lpstr>Section 2: Citing Sources Using APA Style </vt:lpstr>
      <vt:lpstr>What does “citing” mean?</vt:lpstr>
      <vt:lpstr>“APA-Style”</vt:lpstr>
      <vt:lpstr>In APA, citations appear in the text</vt:lpstr>
      <vt:lpstr>The general anatomy of a citation</vt:lpstr>
      <vt:lpstr>Citing one or two authors</vt:lpstr>
      <vt:lpstr>Citing three or more authors</vt:lpstr>
      <vt:lpstr>Summary of author citation rules</vt:lpstr>
      <vt:lpstr>Formatting citations</vt:lpstr>
      <vt:lpstr>You Try It! How would you cite article?</vt:lpstr>
      <vt:lpstr>Citation example answer</vt:lpstr>
      <vt:lpstr>Missing citation information</vt:lpstr>
      <vt:lpstr>Using secondary sources</vt:lpstr>
      <vt:lpstr>What if you cannot find the source?</vt:lpstr>
      <vt:lpstr>Quoting</vt:lpstr>
      <vt:lpstr>When to quote…</vt:lpstr>
      <vt:lpstr>To quote or not to quote?</vt:lpstr>
      <vt:lpstr>If not quoting, then what?</vt:lpstr>
      <vt:lpstr>Section 3: Paraphrasing Information</vt:lpstr>
      <vt:lpstr>Quoting out of context</vt:lpstr>
      <vt:lpstr> Quoting can be problematic</vt:lpstr>
      <vt:lpstr>Paraphrasing is the answer</vt:lpstr>
      <vt:lpstr> The power of paraphrasing</vt:lpstr>
      <vt:lpstr>The process of paraphrasing</vt:lpstr>
      <vt:lpstr>You Try It!</vt:lpstr>
      <vt:lpstr>You Try It: Paraphrase the info</vt:lpstr>
      <vt:lpstr>Double check it</vt:lpstr>
      <vt:lpstr>Make sure to cite!</vt:lpstr>
      <vt:lpstr>Test Yourself…</vt:lpstr>
      <vt:lpstr>Is this paraphrased correctly? (Example 1)</vt:lpstr>
      <vt:lpstr> Rearranging ≠ Paraphrasing</vt:lpstr>
      <vt:lpstr>Paraphrasing properly</vt:lpstr>
      <vt:lpstr>Is this paraphrased correctly? (Example 2)</vt:lpstr>
      <vt:lpstr> Don’t forget to cite!</vt:lpstr>
      <vt:lpstr>How about now? Is this correct? </vt:lpstr>
      <vt:lpstr> Paraphrasing ≠ Quoting!</vt:lpstr>
      <vt:lpstr>How about now? Is this good?</vt:lpstr>
      <vt:lpstr> Yes! This is good!</vt:lpstr>
      <vt:lpstr>As you paraphrase, ask yourself:</vt:lpstr>
      <vt:lpstr>How well have you paraphrased?</vt:lpstr>
      <vt:lpstr>How often do I need to cite a source?</vt:lpstr>
      <vt:lpstr>Cite whenever it is needed</vt:lpstr>
      <vt:lpstr>Section 4: Making it Your Own</vt:lpstr>
      <vt:lpstr>Is it your own?</vt:lpstr>
      <vt:lpstr>5 tips for making it your own (Tips 1-3)</vt:lpstr>
      <vt:lpstr>5 tips for making it your own (Tips 4-5)</vt:lpstr>
      <vt:lpstr>An example</vt:lpstr>
      <vt:lpstr>Consider this student’s writing</vt:lpstr>
      <vt:lpstr> This is plagiarism!</vt:lpstr>
      <vt:lpstr>Integrating multiple sources</vt:lpstr>
      <vt:lpstr>How about this? Is this cited well?</vt:lpstr>
      <vt:lpstr> This is still plagiarism!</vt:lpstr>
      <vt:lpstr>How about now? Is this better?</vt:lpstr>
      <vt:lpstr> Yes! This is better!</vt:lpstr>
      <vt:lpstr>Remember: Make it your own!</vt:lpstr>
      <vt:lpstr>What would you do?</vt:lpstr>
      <vt:lpstr>Self-plagiarism</vt:lpstr>
      <vt:lpstr>Do not forget the reference list!</vt:lpstr>
      <vt:lpstr>Section 5. Preparing a List of References</vt:lpstr>
      <vt:lpstr>Creating a list of references</vt:lpstr>
      <vt:lpstr>General APA Reference Format</vt:lpstr>
      <vt:lpstr>Finding the reference information</vt:lpstr>
      <vt:lpstr>References for journal articles</vt:lpstr>
      <vt:lpstr>Authors and authorship order</vt:lpstr>
      <vt:lpstr>Article Title</vt:lpstr>
      <vt:lpstr>Publication Year</vt:lpstr>
      <vt:lpstr>Journal Title, Periodical Information</vt:lpstr>
      <vt:lpstr>Digital Object Identifier</vt:lpstr>
      <vt:lpstr>Reference examples</vt:lpstr>
      <vt:lpstr>You Try It! Format the reference</vt:lpstr>
      <vt:lpstr>Check your reference formatting:</vt:lpstr>
      <vt:lpstr>Pay attention to the details</vt:lpstr>
      <vt:lpstr>Other sources of information</vt:lpstr>
      <vt:lpstr>Books and edited book chapters</vt:lpstr>
      <vt:lpstr>Example: Edited book chapter</vt:lpstr>
      <vt:lpstr>Presentations and papers [by type]</vt:lpstr>
      <vt:lpstr>Websites, media, other sources</vt:lpstr>
      <vt:lpstr>Examples: Online sources</vt:lpstr>
      <vt:lpstr>References for secondary sources</vt:lpstr>
      <vt:lpstr>Section 6: Conclusions</vt:lpstr>
      <vt:lpstr>Conclusions</vt:lpstr>
      <vt:lpstr>Protect yourself against plagiarism</vt:lpstr>
      <vt:lpstr>For more information on APA Style</vt:lpstr>
      <vt:lpstr>Congratulations!</vt:lpstr>
      <vt:lpstr>To cite and reference this tutorial</vt:lpstr>
      <vt:lpstr>About the author</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Kosha Bramesfeld</dc:creator>
  <cp:lastModifiedBy>Kosha Bramesfeld</cp:lastModifiedBy>
  <cp:revision>1874</cp:revision>
  <dcterms:created xsi:type="dcterms:W3CDTF">2018-08-19T16:30:15Z</dcterms:created>
  <dcterms:modified xsi:type="dcterms:W3CDTF">2023-06-05T21:05:43Z</dcterms:modified>
</cp:coreProperties>
</file>